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1854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14C37-F039-4B30-BB99-04AB57158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645-4992-4098-9948-EF3C2C671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8E884-D9E0-4AE9-8680-DA0B5F758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1A493-048A-4899-8846-057F42175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948C6-92DA-4C7E-8FA8-FE5FEE1B5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7536-C2BD-4338-B716-EFEBDA5DD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398FE-160E-4FEF-AD5C-F2AFB06E5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DFEB3-F551-4EE9-A817-2E6BF660A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B3AD-1262-48C3-8B06-AC7939AA5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C081F-3604-4093-A3B3-CEC6BB959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39E89-5D6C-492B-A0E7-155FEE742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9D6936BE-5169-4F3A-8162-D031A4B2B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8"/>
          <p:cNvSpPr txBox="1">
            <a:spLocks noChangeArrowheads="1"/>
          </p:cNvSpPr>
          <p:nvPr/>
        </p:nvSpPr>
        <p:spPr bwMode="auto">
          <a:xfrm>
            <a:off x="3081338" y="549275"/>
            <a:ext cx="453548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8588" y="115888"/>
            <a:ext cx="9777412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/>
              <a:t>Утверждена решением Совета депутатов Волоколамского муниципального района от 01.02.2018г.№18-66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13315" name="Text Box 24"/>
          <p:cNvSpPr txBox="1">
            <a:spLocks noChangeArrowheads="1"/>
          </p:cNvSpPr>
          <p:nvPr/>
        </p:nvSpPr>
        <p:spPr bwMode="auto">
          <a:xfrm>
            <a:off x="952500" y="357188"/>
            <a:ext cx="928688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952500" y="714375"/>
            <a:ext cx="928688" cy="2143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13317" name="Text Box 53"/>
          <p:cNvSpPr txBox="1">
            <a:spLocks noChangeArrowheads="1"/>
          </p:cNvSpPr>
          <p:nvPr/>
        </p:nvSpPr>
        <p:spPr bwMode="auto">
          <a:xfrm>
            <a:off x="1857375" y="1146175"/>
            <a:ext cx="1439863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 ЖКХ- </a:t>
            </a:r>
            <a:r>
              <a:rPr lang="ru-RU" sz="700"/>
              <a:t> ю.л. </a:t>
            </a:r>
            <a:endParaRPr lang="ru-RU" sz="800"/>
          </a:p>
        </p:txBody>
      </p:sp>
      <p:sp>
        <p:nvSpPr>
          <p:cNvPr id="13318" name="Text Box 150"/>
          <p:cNvSpPr txBox="1">
            <a:spLocks noChangeArrowheads="1"/>
          </p:cNvSpPr>
          <p:nvPr/>
        </p:nvSpPr>
        <p:spPr bwMode="auto">
          <a:xfrm>
            <a:off x="5167313" y="12144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13319" name="Text Box 163"/>
          <p:cNvSpPr txBox="1">
            <a:spLocks noChangeArrowheads="1"/>
          </p:cNvSpPr>
          <p:nvPr/>
        </p:nvSpPr>
        <p:spPr bwMode="auto">
          <a:xfrm>
            <a:off x="5168900" y="17732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13320" name="Text Box 164"/>
          <p:cNvSpPr txBox="1">
            <a:spLocks noChangeArrowheads="1"/>
          </p:cNvSpPr>
          <p:nvPr/>
        </p:nvSpPr>
        <p:spPr bwMode="auto">
          <a:xfrm>
            <a:off x="8464550" y="12144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13321" name="Text Box 174"/>
          <p:cNvSpPr txBox="1">
            <a:spLocks noChangeArrowheads="1"/>
          </p:cNvSpPr>
          <p:nvPr/>
        </p:nvSpPr>
        <p:spPr bwMode="auto">
          <a:xfrm>
            <a:off x="8464550" y="1719263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культуре, спорту и работе с молодежью- ю.л. </a:t>
            </a:r>
          </a:p>
        </p:txBody>
      </p:sp>
      <p:sp>
        <p:nvSpPr>
          <p:cNvPr id="13322" name="Text Box 177"/>
          <p:cNvSpPr txBox="1">
            <a:spLocks noChangeArrowheads="1"/>
          </p:cNvSpPr>
          <p:nvPr/>
        </p:nvSpPr>
        <p:spPr bwMode="auto">
          <a:xfrm>
            <a:off x="8464550" y="2006600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системой образования - ю.л. </a:t>
            </a:r>
          </a:p>
        </p:txBody>
      </p:sp>
      <p:sp>
        <p:nvSpPr>
          <p:cNvPr id="13323" name="Text Box 178"/>
          <p:cNvSpPr txBox="1">
            <a:spLocks noChangeArrowheads="1"/>
          </p:cNvSpPr>
          <p:nvPr/>
        </p:nvSpPr>
        <p:spPr bwMode="auto">
          <a:xfrm>
            <a:off x="6738938" y="1214438"/>
            <a:ext cx="1439862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13324" name="Text Box 191"/>
          <p:cNvSpPr txBox="1">
            <a:spLocks noChangeArrowheads="1"/>
          </p:cNvSpPr>
          <p:nvPr/>
        </p:nvSpPr>
        <p:spPr bwMode="auto">
          <a:xfrm>
            <a:off x="6738938" y="1714500"/>
            <a:ext cx="1439862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13325" name="Text Box 192"/>
          <p:cNvSpPr txBox="1">
            <a:spLocks noChangeArrowheads="1"/>
          </p:cNvSpPr>
          <p:nvPr/>
        </p:nvSpPr>
        <p:spPr bwMode="auto">
          <a:xfrm>
            <a:off x="3524250" y="1214438"/>
            <a:ext cx="1439863" cy="492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строительства и архитектуры</a:t>
            </a:r>
            <a:r>
              <a:rPr lang="ru-RU" sz="700" b="1"/>
              <a:t> </a:t>
            </a:r>
            <a:r>
              <a:rPr lang="ru-RU" sz="700"/>
              <a:t>- ю.л. </a:t>
            </a:r>
            <a:endParaRPr lang="ru-RU" sz="800"/>
          </a:p>
        </p:txBody>
      </p:sp>
      <p:sp>
        <p:nvSpPr>
          <p:cNvPr id="13326" name="Text Box 201"/>
          <p:cNvSpPr txBox="1">
            <a:spLocks noChangeArrowheads="1"/>
          </p:cNvSpPr>
          <p:nvPr/>
        </p:nvSpPr>
        <p:spPr bwMode="auto">
          <a:xfrm>
            <a:off x="238125" y="3929063"/>
            <a:ext cx="1357313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 –ю.л. </a:t>
            </a:r>
          </a:p>
        </p:txBody>
      </p:sp>
      <p:sp>
        <p:nvSpPr>
          <p:cNvPr id="13327" name="Text Box 205"/>
          <p:cNvSpPr txBox="1">
            <a:spLocks noChangeArrowheads="1"/>
          </p:cNvSpPr>
          <p:nvPr/>
        </p:nvSpPr>
        <p:spPr bwMode="auto">
          <a:xfrm>
            <a:off x="238125" y="2928938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13328" name="Text Box 206"/>
          <p:cNvSpPr txBox="1">
            <a:spLocks noChangeArrowheads="1"/>
          </p:cNvSpPr>
          <p:nvPr/>
        </p:nvSpPr>
        <p:spPr bwMode="auto">
          <a:xfrm>
            <a:off x="166688" y="1214438"/>
            <a:ext cx="1439862" cy="282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13329" name="Text Box 219"/>
          <p:cNvSpPr txBox="1">
            <a:spLocks noChangeArrowheads="1"/>
          </p:cNvSpPr>
          <p:nvPr/>
        </p:nvSpPr>
        <p:spPr bwMode="auto">
          <a:xfrm>
            <a:off x="200025" y="1571625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 –ю.л.</a:t>
            </a:r>
            <a:br>
              <a:rPr lang="ru-RU" b="1"/>
            </a:br>
            <a:endParaRPr lang="ru-RU" b="1"/>
          </a:p>
        </p:txBody>
      </p:sp>
      <p:cxnSp>
        <p:nvCxnSpPr>
          <p:cNvPr id="13330" name="AutoShape 228"/>
          <p:cNvCxnSpPr>
            <a:cxnSpLocks noChangeShapeType="1"/>
          </p:cNvCxnSpPr>
          <p:nvPr/>
        </p:nvCxnSpPr>
        <p:spPr bwMode="auto">
          <a:xfrm flipH="1">
            <a:off x="1881188" y="500063"/>
            <a:ext cx="3587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1" name="AutoShape 230"/>
          <p:cNvCxnSpPr>
            <a:cxnSpLocks noChangeShapeType="1"/>
          </p:cNvCxnSpPr>
          <p:nvPr/>
        </p:nvCxnSpPr>
        <p:spPr bwMode="auto">
          <a:xfrm flipH="1">
            <a:off x="2216150" y="692150"/>
            <a:ext cx="8651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32" name="AutoShape 233"/>
          <p:cNvSpPr>
            <a:spLocks noChangeArrowheads="1"/>
          </p:cNvSpPr>
          <p:nvPr/>
        </p:nvSpPr>
        <p:spPr bwMode="auto">
          <a:xfrm>
            <a:off x="5024438" y="836613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333" name="AutoShape 234"/>
          <p:cNvCxnSpPr>
            <a:cxnSpLocks noChangeShapeType="1"/>
          </p:cNvCxnSpPr>
          <p:nvPr/>
        </p:nvCxnSpPr>
        <p:spPr bwMode="auto">
          <a:xfrm>
            <a:off x="776288" y="1052513"/>
            <a:ext cx="8424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4" name="AutoShape 235"/>
          <p:cNvCxnSpPr>
            <a:cxnSpLocks noChangeShapeType="1"/>
          </p:cNvCxnSpPr>
          <p:nvPr/>
        </p:nvCxnSpPr>
        <p:spPr bwMode="auto">
          <a:xfrm>
            <a:off x="776288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5" name="AutoShape 254"/>
          <p:cNvCxnSpPr>
            <a:cxnSpLocks noChangeShapeType="1"/>
          </p:cNvCxnSpPr>
          <p:nvPr/>
        </p:nvCxnSpPr>
        <p:spPr bwMode="auto">
          <a:xfrm>
            <a:off x="25050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6" name="AutoShape 272"/>
          <p:cNvCxnSpPr>
            <a:cxnSpLocks noChangeShapeType="1"/>
          </p:cNvCxnSpPr>
          <p:nvPr/>
        </p:nvCxnSpPr>
        <p:spPr bwMode="auto">
          <a:xfrm rot="5400000">
            <a:off x="5772944" y="22359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7" name="AutoShape 274"/>
          <p:cNvCxnSpPr>
            <a:cxnSpLocks noChangeShapeType="1"/>
          </p:cNvCxnSpPr>
          <p:nvPr/>
        </p:nvCxnSpPr>
        <p:spPr bwMode="auto">
          <a:xfrm>
            <a:off x="6596063" y="17859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8" name="AutoShape 281"/>
          <p:cNvCxnSpPr>
            <a:cxnSpLocks noChangeShapeType="1"/>
          </p:cNvCxnSpPr>
          <p:nvPr/>
        </p:nvCxnSpPr>
        <p:spPr bwMode="auto">
          <a:xfrm>
            <a:off x="42322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9" name="AutoShape 282"/>
          <p:cNvCxnSpPr>
            <a:cxnSpLocks noChangeShapeType="1"/>
          </p:cNvCxnSpPr>
          <p:nvPr/>
        </p:nvCxnSpPr>
        <p:spPr bwMode="auto">
          <a:xfrm rot="5400000">
            <a:off x="7596982" y="2142331"/>
            <a:ext cx="1428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0" name="AutoShape 284"/>
          <p:cNvCxnSpPr>
            <a:cxnSpLocks noChangeShapeType="1"/>
          </p:cNvCxnSpPr>
          <p:nvPr/>
        </p:nvCxnSpPr>
        <p:spPr bwMode="auto">
          <a:xfrm rot="5400000">
            <a:off x="3416300" y="1963738"/>
            <a:ext cx="5000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1" name="AutoShape 287"/>
          <p:cNvCxnSpPr>
            <a:cxnSpLocks noChangeShapeType="1"/>
          </p:cNvCxnSpPr>
          <p:nvPr/>
        </p:nvCxnSpPr>
        <p:spPr bwMode="auto">
          <a:xfrm flipH="1">
            <a:off x="5024438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289"/>
          <p:cNvCxnSpPr>
            <a:cxnSpLocks noChangeShapeType="1"/>
          </p:cNvCxnSpPr>
          <p:nvPr/>
        </p:nvCxnSpPr>
        <p:spPr bwMode="auto">
          <a:xfrm>
            <a:off x="740092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3" name="AutoShape 290"/>
          <p:cNvCxnSpPr>
            <a:cxnSpLocks noChangeShapeType="1"/>
          </p:cNvCxnSpPr>
          <p:nvPr/>
        </p:nvCxnSpPr>
        <p:spPr bwMode="auto">
          <a:xfrm>
            <a:off x="581660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4" name="AutoShape 292"/>
          <p:cNvCxnSpPr>
            <a:cxnSpLocks noChangeShapeType="1"/>
          </p:cNvCxnSpPr>
          <p:nvPr/>
        </p:nvCxnSpPr>
        <p:spPr bwMode="auto">
          <a:xfrm>
            <a:off x="8310563" y="17859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5" name="AutoShape 293"/>
          <p:cNvCxnSpPr>
            <a:cxnSpLocks noChangeShapeType="1"/>
          </p:cNvCxnSpPr>
          <p:nvPr/>
        </p:nvCxnSpPr>
        <p:spPr bwMode="auto">
          <a:xfrm>
            <a:off x="8310563" y="21431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6" name="AutoShape 294"/>
          <p:cNvCxnSpPr>
            <a:cxnSpLocks noChangeShapeType="1"/>
          </p:cNvCxnSpPr>
          <p:nvPr/>
        </p:nvCxnSpPr>
        <p:spPr bwMode="auto">
          <a:xfrm>
            <a:off x="5024438" y="21336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7" name="AutoShape 309"/>
          <p:cNvCxnSpPr>
            <a:cxnSpLocks noChangeShapeType="1"/>
          </p:cNvCxnSpPr>
          <p:nvPr/>
        </p:nvCxnSpPr>
        <p:spPr bwMode="auto">
          <a:xfrm>
            <a:off x="5024438" y="18446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8" name="AutoShape 320"/>
          <p:cNvCxnSpPr>
            <a:cxnSpLocks noChangeShapeType="1"/>
          </p:cNvCxnSpPr>
          <p:nvPr/>
        </p:nvCxnSpPr>
        <p:spPr bwMode="auto">
          <a:xfrm>
            <a:off x="309563" y="1857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49" name="Text Box 535"/>
          <p:cNvSpPr txBox="1">
            <a:spLocks noChangeArrowheads="1"/>
          </p:cNvSpPr>
          <p:nvPr/>
        </p:nvSpPr>
        <p:spPr bwMode="auto">
          <a:xfrm>
            <a:off x="5168900" y="2051050"/>
            <a:ext cx="1368425" cy="2952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 и территориальной безопасности и мобилизационной подготовки</a:t>
            </a:r>
          </a:p>
        </p:txBody>
      </p:sp>
      <p:cxnSp>
        <p:nvCxnSpPr>
          <p:cNvPr id="13350" name="AutoShape 537"/>
          <p:cNvCxnSpPr>
            <a:cxnSpLocks noChangeShapeType="1"/>
          </p:cNvCxnSpPr>
          <p:nvPr/>
        </p:nvCxnSpPr>
        <p:spPr bwMode="auto">
          <a:xfrm>
            <a:off x="9904413" y="1358900"/>
            <a:ext cx="1587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1" name="AutoShape 540"/>
          <p:cNvCxnSpPr>
            <a:cxnSpLocks noChangeShapeType="1"/>
          </p:cNvCxnSpPr>
          <p:nvPr/>
        </p:nvCxnSpPr>
        <p:spPr bwMode="auto">
          <a:xfrm flipH="1">
            <a:off x="660876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2" name="AutoShape 541"/>
          <p:cNvCxnSpPr>
            <a:cxnSpLocks noChangeShapeType="1"/>
          </p:cNvCxnSpPr>
          <p:nvPr/>
        </p:nvCxnSpPr>
        <p:spPr bwMode="auto">
          <a:xfrm>
            <a:off x="920115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3" name="AutoShape 542"/>
          <p:cNvCxnSpPr>
            <a:cxnSpLocks noChangeShapeType="1"/>
          </p:cNvCxnSpPr>
          <p:nvPr/>
        </p:nvCxnSpPr>
        <p:spPr bwMode="auto">
          <a:xfrm rot="5400000">
            <a:off x="6418263" y="2392363"/>
            <a:ext cx="9286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4" name="AutoShape 543"/>
          <p:cNvCxnSpPr>
            <a:cxnSpLocks noChangeShapeType="1"/>
          </p:cNvCxnSpPr>
          <p:nvPr/>
        </p:nvCxnSpPr>
        <p:spPr bwMode="auto">
          <a:xfrm>
            <a:off x="6881813" y="21431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55" name="Text Box 546"/>
          <p:cNvSpPr txBox="1">
            <a:spLocks noChangeArrowheads="1"/>
          </p:cNvSpPr>
          <p:nvPr/>
        </p:nvSpPr>
        <p:spPr bwMode="auto">
          <a:xfrm>
            <a:off x="452438" y="185737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Бюджетный отдел</a:t>
            </a:r>
          </a:p>
        </p:txBody>
      </p:sp>
      <p:sp>
        <p:nvSpPr>
          <p:cNvPr id="13356" name="Text Box 547"/>
          <p:cNvSpPr txBox="1">
            <a:spLocks noChangeArrowheads="1"/>
          </p:cNvSpPr>
          <p:nvPr/>
        </p:nvSpPr>
        <p:spPr bwMode="auto">
          <a:xfrm>
            <a:off x="452438" y="2000250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13357" name="Text Box 548"/>
          <p:cNvSpPr txBox="1">
            <a:spLocks noChangeArrowheads="1"/>
          </p:cNvSpPr>
          <p:nvPr/>
        </p:nvSpPr>
        <p:spPr bwMode="auto">
          <a:xfrm>
            <a:off x="452438" y="2214563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13358" name="Text Box 549"/>
          <p:cNvSpPr txBox="1">
            <a:spLocks noChangeArrowheads="1"/>
          </p:cNvSpPr>
          <p:nvPr/>
        </p:nvSpPr>
        <p:spPr bwMode="auto">
          <a:xfrm>
            <a:off x="452438" y="2500313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13359" name="Text Box 550"/>
          <p:cNvSpPr txBox="1">
            <a:spLocks noChangeArrowheads="1"/>
          </p:cNvSpPr>
          <p:nvPr/>
        </p:nvSpPr>
        <p:spPr bwMode="auto">
          <a:xfrm>
            <a:off x="452438" y="271462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финансового контроля</a:t>
            </a:r>
          </a:p>
        </p:txBody>
      </p:sp>
      <p:cxnSp>
        <p:nvCxnSpPr>
          <p:cNvPr id="13360" name="AutoShape 551"/>
          <p:cNvCxnSpPr>
            <a:cxnSpLocks noChangeShapeType="1"/>
          </p:cNvCxnSpPr>
          <p:nvPr/>
        </p:nvCxnSpPr>
        <p:spPr bwMode="auto">
          <a:xfrm rot="5400000">
            <a:off x="-153987" y="2249488"/>
            <a:ext cx="9286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361" name="Text Box 559"/>
          <p:cNvSpPr txBox="1">
            <a:spLocks noChangeArrowheads="1"/>
          </p:cNvSpPr>
          <p:nvPr/>
        </p:nvSpPr>
        <p:spPr bwMode="auto">
          <a:xfrm>
            <a:off x="2166938" y="157162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13362" name="Text Box 561"/>
          <p:cNvSpPr txBox="1">
            <a:spLocks noChangeArrowheads="1"/>
          </p:cNvSpPr>
          <p:nvPr/>
        </p:nvSpPr>
        <p:spPr bwMode="auto">
          <a:xfrm>
            <a:off x="3810000" y="1857375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13363" name="AutoShape 562"/>
          <p:cNvCxnSpPr>
            <a:cxnSpLocks noChangeShapeType="1"/>
          </p:cNvCxnSpPr>
          <p:nvPr/>
        </p:nvCxnSpPr>
        <p:spPr bwMode="auto">
          <a:xfrm rot="5400000">
            <a:off x="1739107" y="1785144"/>
            <a:ext cx="5715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64" name="AutoShape 563"/>
          <p:cNvCxnSpPr>
            <a:cxnSpLocks noChangeShapeType="1"/>
          </p:cNvCxnSpPr>
          <p:nvPr/>
        </p:nvCxnSpPr>
        <p:spPr bwMode="auto">
          <a:xfrm>
            <a:off x="2024063" y="1643063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5" name="AutoShape 564"/>
          <p:cNvCxnSpPr>
            <a:cxnSpLocks noChangeShapeType="1"/>
          </p:cNvCxnSpPr>
          <p:nvPr/>
        </p:nvCxnSpPr>
        <p:spPr bwMode="auto">
          <a:xfrm>
            <a:off x="2024063" y="1857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6" name="AutoShape 565"/>
          <p:cNvCxnSpPr>
            <a:cxnSpLocks noChangeShapeType="1"/>
          </p:cNvCxnSpPr>
          <p:nvPr/>
        </p:nvCxnSpPr>
        <p:spPr bwMode="auto">
          <a:xfrm>
            <a:off x="2024063" y="207168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7" name="Text Box 567"/>
          <p:cNvSpPr txBox="1">
            <a:spLocks noChangeArrowheads="1"/>
          </p:cNvSpPr>
          <p:nvPr/>
        </p:nvSpPr>
        <p:spPr bwMode="auto">
          <a:xfrm>
            <a:off x="8667750" y="22860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и дошкольного образования</a:t>
            </a:r>
          </a:p>
        </p:txBody>
      </p:sp>
      <p:sp>
        <p:nvSpPr>
          <p:cNvPr id="13368" name="Text Box 568"/>
          <p:cNvSpPr txBox="1">
            <a:spLocks noChangeArrowheads="1"/>
          </p:cNvSpPr>
          <p:nvPr/>
        </p:nvSpPr>
        <p:spPr bwMode="auto">
          <a:xfrm>
            <a:off x="8667750" y="25717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13369" name="AutoShape 569"/>
          <p:cNvCxnSpPr>
            <a:cxnSpLocks noChangeShapeType="1"/>
          </p:cNvCxnSpPr>
          <p:nvPr/>
        </p:nvCxnSpPr>
        <p:spPr bwMode="auto">
          <a:xfrm rot="5400000">
            <a:off x="8311356" y="2428082"/>
            <a:ext cx="4286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0" name="AutoShape 570"/>
          <p:cNvCxnSpPr>
            <a:cxnSpLocks noChangeShapeType="1"/>
          </p:cNvCxnSpPr>
          <p:nvPr/>
        </p:nvCxnSpPr>
        <p:spPr bwMode="auto">
          <a:xfrm>
            <a:off x="8524875" y="23574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1" name="AutoShape 571"/>
          <p:cNvCxnSpPr>
            <a:cxnSpLocks noChangeShapeType="1"/>
          </p:cNvCxnSpPr>
          <p:nvPr/>
        </p:nvCxnSpPr>
        <p:spPr bwMode="auto">
          <a:xfrm>
            <a:off x="8524875" y="264318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2" name="Text Box 574"/>
          <p:cNvSpPr txBox="1">
            <a:spLocks noChangeArrowheads="1"/>
          </p:cNvSpPr>
          <p:nvPr/>
        </p:nvSpPr>
        <p:spPr bwMode="auto">
          <a:xfrm>
            <a:off x="7024688" y="200025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13373" name="Text Box 576"/>
          <p:cNvSpPr txBox="1">
            <a:spLocks noChangeArrowheads="1"/>
          </p:cNvSpPr>
          <p:nvPr/>
        </p:nvSpPr>
        <p:spPr bwMode="auto">
          <a:xfrm>
            <a:off x="7024688" y="2428875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13374" name="Text Box 577"/>
          <p:cNvSpPr txBox="1">
            <a:spLocks noChangeArrowheads="1"/>
          </p:cNvSpPr>
          <p:nvPr/>
        </p:nvSpPr>
        <p:spPr bwMode="auto">
          <a:xfrm>
            <a:off x="7024688" y="2786063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13375" name="AutoShape 579"/>
          <p:cNvCxnSpPr>
            <a:cxnSpLocks noChangeShapeType="1"/>
          </p:cNvCxnSpPr>
          <p:nvPr/>
        </p:nvCxnSpPr>
        <p:spPr bwMode="auto">
          <a:xfrm>
            <a:off x="6881813" y="25003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6" name="AutoShape 580"/>
          <p:cNvCxnSpPr>
            <a:cxnSpLocks noChangeShapeType="1"/>
          </p:cNvCxnSpPr>
          <p:nvPr/>
        </p:nvCxnSpPr>
        <p:spPr bwMode="auto">
          <a:xfrm>
            <a:off x="6881813" y="28575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7" name="Text Box 582"/>
          <p:cNvSpPr txBox="1">
            <a:spLocks noChangeArrowheads="1"/>
          </p:cNvSpPr>
          <p:nvPr/>
        </p:nvSpPr>
        <p:spPr bwMode="auto">
          <a:xfrm>
            <a:off x="452438" y="3214688"/>
            <a:ext cx="1150937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инвестиций и экономики</a:t>
            </a:r>
          </a:p>
        </p:txBody>
      </p:sp>
      <p:sp>
        <p:nvSpPr>
          <p:cNvPr id="13378" name="Text Box 583"/>
          <p:cNvSpPr txBox="1">
            <a:spLocks noChangeArrowheads="1"/>
          </p:cNvSpPr>
          <p:nvPr/>
        </p:nvSpPr>
        <p:spPr bwMode="auto">
          <a:xfrm>
            <a:off x="452438" y="3306763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потребительского рынка</a:t>
            </a:r>
          </a:p>
        </p:txBody>
      </p:sp>
      <p:cxnSp>
        <p:nvCxnSpPr>
          <p:cNvPr id="13379" name="AutoShape 584"/>
          <p:cNvCxnSpPr>
            <a:cxnSpLocks noChangeShapeType="1"/>
          </p:cNvCxnSpPr>
          <p:nvPr/>
        </p:nvCxnSpPr>
        <p:spPr bwMode="auto">
          <a:xfrm>
            <a:off x="309563" y="3143250"/>
            <a:ext cx="0" cy="574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0" name="AutoShape 585"/>
          <p:cNvCxnSpPr>
            <a:cxnSpLocks noChangeShapeType="1"/>
          </p:cNvCxnSpPr>
          <p:nvPr/>
        </p:nvCxnSpPr>
        <p:spPr bwMode="auto">
          <a:xfrm>
            <a:off x="309563" y="32861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1" name="AutoShape 586"/>
          <p:cNvCxnSpPr>
            <a:cxnSpLocks noChangeShapeType="1"/>
          </p:cNvCxnSpPr>
          <p:nvPr/>
        </p:nvCxnSpPr>
        <p:spPr bwMode="auto">
          <a:xfrm>
            <a:off x="309563" y="37147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2" name="Text Box 587"/>
          <p:cNvSpPr txBox="1">
            <a:spLocks noChangeArrowheads="1"/>
          </p:cNvSpPr>
          <p:nvPr/>
        </p:nvSpPr>
        <p:spPr bwMode="auto">
          <a:xfrm>
            <a:off x="452438" y="4214813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и обеспечения деятельности</a:t>
            </a:r>
          </a:p>
        </p:txBody>
      </p:sp>
      <p:sp>
        <p:nvSpPr>
          <p:cNvPr id="13383" name="Text Box 588"/>
          <p:cNvSpPr txBox="1">
            <a:spLocks noChangeArrowheads="1"/>
          </p:cNvSpPr>
          <p:nvPr/>
        </p:nvSpPr>
        <p:spPr bwMode="auto">
          <a:xfrm>
            <a:off x="452438" y="4572000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</p:txBody>
      </p:sp>
      <p:sp>
        <p:nvSpPr>
          <p:cNvPr id="13384" name="Text Box 589"/>
          <p:cNvSpPr txBox="1">
            <a:spLocks noChangeArrowheads="1"/>
          </p:cNvSpPr>
          <p:nvPr/>
        </p:nvSpPr>
        <p:spPr bwMode="auto">
          <a:xfrm>
            <a:off x="452438" y="4714875"/>
            <a:ext cx="1150937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муниципального земельного контроля</a:t>
            </a:r>
          </a:p>
        </p:txBody>
      </p:sp>
      <p:cxnSp>
        <p:nvCxnSpPr>
          <p:cNvPr id="13385" name="AutoShape 591"/>
          <p:cNvCxnSpPr>
            <a:cxnSpLocks noChangeShapeType="1"/>
          </p:cNvCxnSpPr>
          <p:nvPr/>
        </p:nvCxnSpPr>
        <p:spPr bwMode="auto">
          <a:xfrm rot="5400000">
            <a:off x="-11112" y="4464050"/>
            <a:ext cx="64293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6" name="AutoShape 592"/>
          <p:cNvCxnSpPr>
            <a:cxnSpLocks noChangeShapeType="1"/>
          </p:cNvCxnSpPr>
          <p:nvPr/>
        </p:nvCxnSpPr>
        <p:spPr bwMode="auto">
          <a:xfrm>
            <a:off x="309563" y="42862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7" name="AutoShape 593"/>
          <p:cNvCxnSpPr>
            <a:cxnSpLocks noChangeShapeType="1"/>
          </p:cNvCxnSpPr>
          <p:nvPr/>
        </p:nvCxnSpPr>
        <p:spPr bwMode="auto">
          <a:xfrm>
            <a:off x="309563" y="4643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8" name="AutoShape 594"/>
          <p:cNvCxnSpPr>
            <a:cxnSpLocks noChangeShapeType="1"/>
          </p:cNvCxnSpPr>
          <p:nvPr/>
        </p:nvCxnSpPr>
        <p:spPr bwMode="auto">
          <a:xfrm>
            <a:off x="309563" y="47863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9" name="Text Box 605"/>
          <p:cNvSpPr txBox="1">
            <a:spLocks noChangeArrowheads="1"/>
          </p:cNvSpPr>
          <p:nvPr/>
        </p:nvSpPr>
        <p:spPr bwMode="auto">
          <a:xfrm>
            <a:off x="8524875" y="2786063"/>
            <a:ext cx="128587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обеспечению деятельности  КДН и ЗП</a:t>
            </a:r>
          </a:p>
        </p:txBody>
      </p:sp>
      <p:sp>
        <p:nvSpPr>
          <p:cNvPr id="13390" name="Text Box 608"/>
          <p:cNvSpPr txBox="1">
            <a:spLocks noChangeArrowheads="1"/>
          </p:cNvSpPr>
          <p:nvPr/>
        </p:nvSpPr>
        <p:spPr bwMode="auto">
          <a:xfrm>
            <a:off x="2166938" y="185737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жилищных субсидий  </a:t>
            </a:r>
          </a:p>
        </p:txBody>
      </p:sp>
      <p:sp>
        <p:nvSpPr>
          <p:cNvPr id="13391" name="Text Box 609"/>
          <p:cNvSpPr txBox="1">
            <a:spLocks noChangeArrowheads="1"/>
          </p:cNvSpPr>
          <p:nvPr/>
        </p:nvSpPr>
        <p:spPr bwMode="auto">
          <a:xfrm>
            <a:off x="6810375" y="3071813"/>
            <a:ext cx="1366838" cy="107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b="1"/>
              <a:t>Отдел районный архив</a:t>
            </a:r>
          </a:p>
        </p:txBody>
      </p:sp>
      <p:cxnSp>
        <p:nvCxnSpPr>
          <p:cNvPr id="13392" name="AutoShape 612"/>
          <p:cNvCxnSpPr>
            <a:cxnSpLocks noChangeShapeType="1"/>
          </p:cNvCxnSpPr>
          <p:nvPr/>
        </p:nvCxnSpPr>
        <p:spPr bwMode="auto">
          <a:xfrm>
            <a:off x="8310563" y="2857500"/>
            <a:ext cx="2143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3" name="AutoShape 613"/>
          <p:cNvCxnSpPr>
            <a:cxnSpLocks noChangeShapeType="1"/>
          </p:cNvCxnSpPr>
          <p:nvPr/>
        </p:nvCxnSpPr>
        <p:spPr bwMode="auto">
          <a:xfrm>
            <a:off x="6596063" y="3071813"/>
            <a:ext cx="2016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>
                <a:latin typeface="+mn-lt"/>
              </a:rPr>
              <a:t>97</a:t>
            </a:r>
            <a:r>
              <a:rPr lang="ru-RU" sz="800" b="1" dirty="0">
                <a:latin typeface="Times New Roman" pitchFamily="18" charset="0"/>
              </a:rPr>
              <a:t>, 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55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13395" name="Text Box 615"/>
          <p:cNvSpPr txBox="1">
            <a:spLocks noChangeArrowheads="1"/>
          </p:cNvSpPr>
          <p:nvPr/>
        </p:nvSpPr>
        <p:spPr bwMode="auto">
          <a:xfrm>
            <a:off x="7024688" y="328612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13396" name="AutoShape 616"/>
          <p:cNvCxnSpPr>
            <a:cxnSpLocks noChangeShapeType="1"/>
          </p:cNvCxnSpPr>
          <p:nvPr/>
        </p:nvCxnSpPr>
        <p:spPr bwMode="auto">
          <a:xfrm rot="16200000" flipH="1">
            <a:off x="6810375" y="3286126"/>
            <a:ext cx="142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7" name="AutoShape 617"/>
          <p:cNvCxnSpPr>
            <a:cxnSpLocks noChangeShapeType="1"/>
          </p:cNvCxnSpPr>
          <p:nvPr/>
        </p:nvCxnSpPr>
        <p:spPr bwMode="auto">
          <a:xfrm>
            <a:off x="6881813" y="33575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8" name="AutoShape 320"/>
          <p:cNvCxnSpPr>
            <a:cxnSpLocks noChangeShapeType="1"/>
          </p:cNvCxnSpPr>
          <p:nvPr/>
        </p:nvCxnSpPr>
        <p:spPr bwMode="auto">
          <a:xfrm>
            <a:off x="309563" y="207168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9" name="AutoShape 320"/>
          <p:cNvCxnSpPr>
            <a:cxnSpLocks noChangeShapeType="1"/>
          </p:cNvCxnSpPr>
          <p:nvPr/>
        </p:nvCxnSpPr>
        <p:spPr bwMode="auto">
          <a:xfrm>
            <a:off x="309563" y="22860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0" name="AutoShape 320"/>
          <p:cNvCxnSpPr>
            <a:cxnSpLocks noChangeShapeType="1"/>
          </p:cNvCxnSpPr>
          <p:nvPr/>
        </p:nvCxnSpPr>
        <p:spPr bwMode="auto">
          <a:xfrm>
            <a:off x="309563" y="25717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1" name="AutoShape 320"/>
          <p:cNvCxnSpPr>
            <a:cxnSpLocks noChangeShapeType="1"/>
          </p:cNvCxnSpPr>
          <p:nvPr/>
        </p:nvCxnSpPr>
        <p:spPr bwMode="auto">
          <a:xfrm>
            <a:off x="309563" y="27146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2" name="AutoShape 272"/>
          <p:cNvCxnSpPr>
            <a:cxnSpLocks noChangeShapeType="1"/>
          </p:cNvCxnSpPr>
          <p:nvPr/>
        </p:nvCxnSpPr>
        <p:spPr bwMode="auto">
          <a:xfrm rot="5400000">
            <a:off x="-1322388" y="2678113"/>
            <a:ext cx="26431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3" name="AutoShape 292"/>
          <p:cNvCxnSpPr>
            <a:cxnSpLocks noChangeShapeType="1"/>
          </p:cNvCxnSpPr>
          <p:nvPr/>
        </p:nvCxnSpPr>
        <p:spPr bwMode="auto">
          <a:xfrm>
            <a:off x="0" y="3000375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4" name="Text Box 561"/>
          <p:cNvSpPr txBox="1">
            <a:spLocks noChangeArrowheads="1"/>
          </p:cNvSpPr>
          <p:nvPr/>
        </p:nvSpPr>
        <p:spPr bwMode="auto">
          <a:xfrm>
            <a:off x="2166938" y="2000250"/>
            <a:ext cx="1150937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в сфере погребения и похоронного дела </a:t>
            </a:r>
          </a:p>
        </p:txBody>
      </p:sp>
      <p:sp>
        <p:nvSpPr>
          <p:cNvPr id="13405" name="Text Box 561"/>
          <p:cNvSpPr txBox="1">
            <a:spLocks noChangeArrowheads="1"/>
          </p:cNvSpPr>
          <p:nvPr/>
        </p:nvSpPr>
        <p:spPr bwMode="auto">
          <a:xfrm>
            <a:off x="3810000" y="2143125"/>
            <a:ext cx="1150938" cy="10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/>
              <a:t>Отдел  архитектуры</a:t>
            </a:r>
          </a:p>
        </p:txBody>
      </p:sp>
      <p:cxnSp>
        <p:nvCxnSpPr>
          <p:cNvPr id="13406" name="AutoShape 294"/>
          <p:cNvCxnSpPr>
            <a:cxnSpLocks noChangeShapeType="1"/>
          </p:cNvCxnSpPr>
          <p:nvPr/>
        </p:nvCxnSpPr>
        <p:spPr bwMode="auto">
          <a:xfrm>
            <a:off x="3667125" y="192881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7" name="AutoShape 294"/>
          <p:cNvCxnSpPr>
            <a:cxnSpLocks noChangeShapeType="1"/>
          </p:cNvCxnSpPr>
          <p:nvPr/>
        </p:nvCxnSpPr>
        <p:spPr bwMode="auto">
          <a:xfrm>
            <a:off x="3667125" y="22145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8" name="AutoShape 272"/>
          <p:cNvCxnSpPr>
            <a:cxnSpLocks noChangeShapeType="1"/>
          </p:cNvCxnSpPr>
          <p:nvPr/>
        </p:nvCxnSpPr>
        <p:spPr bwMode="auto">
          <a:xfrm rot="5400000">
            <a:off x="4668044" y="1785144"/>
            <a:ext cx="7143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9" name="AutoShape 292"/>
          <p:cNvCxnSpPr>
            <a:cxnSpLocks noChangeShapeType="1"/>
          </p:cNvCxnSpPr>
          <p:nvPr/>
        </p:nvCxnSpPr>
        <p:spPr bwMode="auto">
          <a:xfrm>
            <a:off x="0" y="4000500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0" name="AutoShape 292"/>
          <p:cNvCxnSpPr>
            <a:cxnSpLocks noChangeShapeType="1"/>
          </p:cNvCxnSpPr>
          <p:nvPr/>
        </p:nvCxnSpPr>
        <p:spPr bwMode="auto">
          <a:xfrm>
            <a:off x="0" y="164306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1" name="AutoShape 287"/>
          <p:cNvCxnSpPr>
            <a:cxnSpLocks noChangeShapeType="1"/>
          </p:cNvCxnSpPr>
          <p:nvPr/>
        </p:nvCxnSpPr>
        <p:spPr bwMode="auto">
          <a:xfrm flipH="1">
            <a:off x="8310563" y="14287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2" name="AutoShape 540"/>
          <p:cNvCxnSpPr>
            <a:cxnSpLocks noChangeShapeType="1"/>
          </p:cNvCxnSpPr>
          <p:nvPr/>
        </p:nvCxnSpPr>
        <p:spPr bwMode="auto">
          <a:xfrm flipH="1">
            <a:off x="0" y="135731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3" name="AutoShape 569"/>
          <p:cNvCxnSpPr>
            <a:cxnSpLocks noChangeShapeType="1"/>
          </p:cNvCxnSpPr>
          <p:nvPr/>
        </p:nvCxnSpPr>
        <p:spPr bwMode="auto">
          <a:xfrm rot="5400000">
            <a:off x="2058988" y="677863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14" name="AutoShape 228"/>
          <p:cNvCxnSpPr>
            <a:cxnSpLocks noChangeShapeType="1"/>
          </p:cNvCxnSpPr>
          <p:nvPr/>
        </p:nvCxnSpPr>
        <p:spPr bwMode="auto">
          <a:xfrm flipH="1">
            <a:off x="1881188" y="857250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8121650" y="549275"/>
            <a:ext cx="1643063" cy="288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Консультант (по защите государственной тайны)</a:t>
            </a:r>
          </a:p>
        </p:txBody>
      </p:sp>
      <p:cxnSp>
        <p:nvCxnSpPr>
          <p:cNvPr id="13416" name="AutoShape 612"/>
          <p:cNvCxnSpPr>
            <a:cxnSpLocks noChangeShapeType="1"/>
            <a:stCxn id="13313" idx="3"/>
          </p:cNvCxnSpPr>
          <p:nvPr/>
        </p:nvCxnSpPr>
        <p:spPr bwMode="auto">
          <a:xfrm>
            <a:off x="7616825" y="692150"/>
            <a:ext cx="5048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7" name="Text Box 583"/>
          <p:cNvSpPr txBox="1">
            <a:spLocks noChangeArrowheads="1"/>
          </p:cNvSpPr>
          <p:nvPr/>
        </p:nvSpPr>
        <p:spPr bwMode="auto">
          <a:xfrm>
            <a:off x="452438" y="3643313"/>
            <a:ext cx="1150937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сельского хозяйства</a:t>
            </a:r>
          </a:p>
        </p:txBody>
      </p:sp>
      <p:cxnSp>
        <p:nvCxnSpPr>
          <p:cNvPr id="13418" name="AutoShape 586"/>
          <p:cNvCxnSpPr>
            <a:cxnSpLocks noChangeShapeType="1"/>
          </p:cNvCxnSpPr>
          <p:nvPr/>
        </p:nvCxnSpPr>
        <p:spPr bwMode="auto">
          <a:xfrm>
            <a:off x="309563" y="34290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2407</TotalTime>
  <Words>230</Words>
  <Application>Microsoft Office PowerPoint</Application>
  <PresentationFormat>Лист A4 (210x297 мм)</PresentationFormat>
  <Paragraphs>47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user</cp:lastModifiedBy>
  <cp:revision>99</cp:revision>
  <dcterms:created xsi:type="dcterms:W3CDTF">2014-01-15T11:52:06Z</dcterms:created>
  <dcterms:modified xsi:type="dcterms:W3CDTF">2018-02-01T09:30:50Z</dcterms:modified>
</cp:coreProperties>
</file>