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906000" cy="6858000" type="A4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6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6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6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6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6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600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600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600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600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597" autoAdjust="0"/>
    <p:restoredTop sz="89909" autoAdjust="0"/>
  </p:normalViewPr>
  <p:slideViewPr>
    <p:cSldViewPr>
      <p:cViewPr>
        <p:scale>
          <a:sx n="150" d="100"/>
          <a:sy n="150" d="100"/>
        </p:scale>
        <p:origin x="1866" y="-7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63D82F-C1E2-4627-8040-970DAC0691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76280A-8055-4582-B31C-35A0B982EB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4ACFE6-47A0-4061-A32B-B20F5DC935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28C9E6-F03C-458F-B213-B11545BA9E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B9F83B-D15C-46BE-AE5B-6B1C13DDF8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0AE53A-443C-4B6A-A984-0115C6EB7E0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028F3C-492A-482D-A591-FC81313A8E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DF8A61-6A4C-4EBE-AD30-54B2A3CBAA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977715-1FBE-46F2-BF96-E498A0BC7D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86C8CE-BB01-4B7E-B9A2-54B0F96ADA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CFC8FD-12C8-4BA8-A8CE-E8658508C0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400"/>
            </a:lvl1pPr>
          </a:lstStyle>
          <a:p>
            <a:pPr>
              <a:defRPr/>
            </a:pPr>
            <a:fld id="{8902CB3A-AFFE-43D3-8855-9EF152BB85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ext Box 8"/>
          <p:cNvSpPr txBox="1">
            <a:spLocks noChangeArrowheads="1"/>
          </p:cNvSpPr>
          <p:nvPr/>
        </p:nvSpPr>
        <p:spPr bwMode="auto">
          <a:xfrm>
            <a:off x="3024188" y="642938"/>
            <a:ext cx="4535487" cy="2841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200" b="1"/>
              <a:t>Глава Волоколамского муниципального района</a:t>
            </a:r>
          </a:p>
        </p:txBody>
      </p:sp>
      <p:sp>
        <p:nvSpPr>
          <p:cNvPr id="13314" name="Text Box 22"/>
          <p:cNvSpPr txBox="1">
            <a:spLocks noChangeArrowheads="1"/>
          </p:cNvSpPr>
          <p:nvPr/>
        </p:nvSpPr>
        <p:spPr bwMode="auto">
          <a:xfrm>
            <a:off x="631825" y="115888"/>
            <a:ext cx="9072563" cy="34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lnSpc>
                <a:spcPct val="50000"/>
              </a:lnSpc>
              <a:spcBef>
                <a:spcPct val="50000"/>
              </a:spcBef>
            </a:pPr>
            <a:r>
              <a:rPr lang="ru-RU" sz="900"/>
              <a:t>Утверждена решением Совета депутатов Волоколамского муниципального района от26.042018№22-84</a:t>
            </a:r>
          </a:p>
          <a:p>
            <a:pPr algn="ctr">
              <a:lnSpc>
                <a:spcPct val="50000"/>
              </a:lnSpc>
              <a:spcBef>
                <a:spcPct val="50000"/>
              </a:spcBef>
            </a:pPr>
            <a:r>
              <a:rPr lang="ru-RU" sz="1200" b="1"/>
              <a:t>                    Структура администрации Волоколамского муниципального района Московской области</a:t>
            </a:r>
          </a:p>
        </p:txBody>
      </p:sp>
      <p:sp>
        <p:nvSpPr>
          <p:cNvPr id="13315" name="Text Box 24"/>
          <p:cNvSpPr txBox="1">
            <a:spLocks noChangeArrowheads="1"/>
          </p:cNvSpPr>
          <p:nvPr/>
        </p:nvSpPr>
        <p:spPr bwMode="auto">
          <a:xfrm>
            <a:off x="881063" y="571500"/>
            <a:ext cx="928687" cy="2159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800"/>
              <a:t>Советник</a:t>
            </a:r>
          </a:p>
        </p:txBody>
      </p:sp>
      <p:sp>
        <p:nvSpPr>
          <p:cNvPr id="13316" name="Text Box 25"/>
          <p:cNvSpPr txBox="1">
            <a:spLocks noChangeArrowheads="1"/>
          </p:cNvSpPr>
          <p:nvPr/>
        </p:nvSpPr>
        <p:spPr bwMode="auto">
          <a:xfrm>
            <a:off x="881063" y="857250"/>
            <a:ext cx="928687" cy="214313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800"/>
              <a:t>Помощник </a:t>
            </a:r>
          </a:p>
        </p:txBody>
      </p:sp>
      <p:sp>
        <p:nvSpPr>
          <p:cNvPr id="13317" name="Text Box 53"/>
          <p:cNvSpPr txBox="1">
            <a:spLocks noChangeArrowheads="1"/>
          </p:cNvSpPr>
          <p:nvPr/>
        </p:nvSpPr>
        <p:spPr bwMode="auto">
          <a:xfrm>
            <a:off x="595313" y="1857375"/>
            <a:ext cx="1439862" cy="369888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800"/>
              <a:t>Заместитель главы администрации – по экономике</a:t>
            </a:r>
          </a:p>
        </p:txBody>
      </p:sp>
      <p:sp>
        <p:nvSpPr>
          <p:cNvPr id="13318" name="Text Box 150"/>
          <p:cNvSpPr txBox="1">
            <a:spLocks noChangeArrowheads="1"/>
          </p:cNvSpPr>
          <p:nvPr/>
        </p:nvSpPr>
        <p:spPr bwMode="auto">
          <a:xfrm>
            <a:off x="4595813" y="1785938"/>
            <a:ext cx="1368425" cy="404812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800"/>
              <a:t>Заместитель главы администрации по безопасности</a:t>
            </a:r>
          </a:p>
        </p:txBody>
      </p:sp>
      <p:sp>
        <p:nvSpPr>
          <p:cNvPr id="13319" name="Text Box 163"/>
          <p:cNvSpPr txBox="1">
            <a:spLocks noChangeArrowheads="1"/>
          </p:cNvSpPr>
          <p:nvPr/>
        </p:nvSpPr>
        <p:spPr bwMode="auto">
          <a:xfrm>
            <a:off x="4597400" y="2344738"/>
            <a:ext cx="1368425" cy="20320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/>
              <a:t>Отдел юридической и кадровой службы</a:t>
            </a:r>
          </a:p>
        </p:txBody>
      </p:sp>
      <p:sp>
        <p:nvSpPr>
          <p:cNvPr id="13320" name="Text Box 164"/>
          <p:cNvSpPr txBox="1">
            <a:spLocks noChangeArrowheads="1"/>
          </p:cNvSpPr>
          <p:nvPr/>
        </p:nvSpPr>
        <p:spPr bwMode="auto">
          <a:xfrm>
            <a:off x="8382000" y="1785938"/>
            <a:ext cx="1368425" cy="404812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800"/>
              <a:t>Заместитель главы  администрации по социальной сфере</a:t>
            </a:r>
          </a:p>
        </p:txBody>
      </p:sp>
      <p:sp>
        <p:nvSpPr>
          <p:cNvPr id="13321" name="Text Box 174"/>
          <p:cNvSpPr txBox="1">
            <a:spLocks noChangeArrowheads="1"/>
          </p:cNvSpPr>
          <p:nvPr/>
        </p:nvSpPr>
        <p:spPr bwMode="auto">
          <a:xfrm>
            <a:off x="8382000" y="2290763"/>
            <a:ext cx="1368425" cy="18415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/>
              <a:t>Отдел по культуре, спорту и работе с молодежью</a:t>
            </a:r>
          </a:p>
        </p:txBody>
      </p:sp>
      <p:sp>
        <p:nvSpPr>
          <p:cNvPr id="13322" name="Text Box 177"/>
          <p:cNvSpPr txBox="1">
            <a:spLocks noChangeArrowheads="1"/>
          </p:cNvSpPr>
          <p:nvPr/>
        </p:nvSpPr>
        <p:spPr bwMode="auto">
          <a:xfrm>
            <a:off x="8382000" y="2578100"/>
            <a:ext cx="1368425" cy="230188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/>
              <a:t>Управление системой</a:t>
            </a:r>
          </a:p>
          <a:p>
            <a:pPr>
              <a:spcBef>
                <a:spcPct val="50000"/>
              </a:spcBef>
            </a:pPr>
            <a:r>
              <a:rPr lang="ru-RU" b="1"/>
              <a:t> образования </a:t>
            </a:r>
          </a:p>
        </p:txBody>
      </p:sp>
      <p:sp>
        <p:nvSpPr>
          <p:cNvPr id="13323" name="Text Box 178"/>
          <p:cNvSpPr txBox="1">
            <a:spLocks noChangeArrowheads="1"/>
          </p:cNvSpPr>
          <p:nvPr/>
        </p:nvSpPr>
        <p:spPr bwMode="auto">
          <a:xfrm>
            <a:off x="6453188" y="1785938"/>
            <a:ext cx="1439862" cy="404812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800"/>
              <a:t>Заместитель главы  администрации  по общим вопросам</a:t>
            </a:r>
          </a:p>
        </p:txBody>
      </p:sp>
      <p:sp>
        <p:nvSpPr>
          <p:cNvPr id="13324" name="Text Box 191"/>
          <p:cNvSpPr txBox="1">
            <a:spLocks noChangeArrowheads="1"/>
          </p:cNvSpPr>
          <p:nvPr/>
        </p:nvSpPr>
        <p:spPr bwMode="auto">
          <a:xfrm>
            <a:off x="6453188" y="2286000"/>
            <a:ext cx="1439862" cy="20320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/>
              <a:t>Организационно-контрольное управление</a:t>
            </a:r>
          </a:p>
        </p:txBody>
      </p:sp>
      <p:sp>
        <p:nvSpPr>
          <p:cNvPr id="13325" name="Text Box 192"/>
          <p:cNvSpPr txBox="1">
            <a:spLocks noChangeArrowheads="1"/>
          </p:cNvSpPr>
          <p:nvPr/>
        </p:nvSpPr>
        <p:spPr bwMode="auto">
          <a:xfrm>
            <a:off x="2524125" y="1857375"/>
            <a:ext cx="1439863" cy="492125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800"/>
              <a:t>Заместитель главы администрации – начальник Управления ЖКХ и градостроительства</a:t>
            </a:r>
          </a:p>
        </p:txBody>
      </p:sp>
      <p:sp>
        <p:nvSpPr>
          <p:cNvPr id="13326" name="Text Box 201"/>
          <p:cNvSpPr txBox="1">
            <a:spLocks noChangeArrowheads="1"/>
          </p:cNvSpPr>
          <p:nvPr/>
        </p:nvSpPr>
        <p:spPr bwMode="auto">
          <a:xfrm>
            <a:off x="633413" y="4786313"/>
            <a:ext cx="1357312" cy="18415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/>
              <a:t>Комитет по управлению имуществом</a:t>
            </a:r>
          </a:p>
        </p:txBody>
      </p:sp>
      <p:sp>
        <p:nvSpPr>
          <p:cNvPr id="13327" name="Text Box 205"/>
          <p:cNvSpPr txBox="1">
            <a:spLocks noChangeArrowheads="1"/>
          </p:cNvSpPr>
          <p:nvPr/>
        </p:nvSpPr>
        <p:spPr bwMode="auto">
          <a:xfrm>
            <a:off x="633413" y="3786188"/>
            <a:ext cx="1368425" cy="18415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/>
              <a:t>Управление экономического развития и АПК </a:t>
            </a:r>
            <a:endParaRPr lang="ru-RU"/>
          </a:p>
        </p:txBody>
      </p:sp>
      <p:sp>
        <p:nvSpPr>
          <p:cNvPr id="13328" name="Text Box 206"/>
          <p:cNvSpPr txBox="1">
            <a:spLocks noChangeArrowheads="1"/>
          </p:cNvSpPr>
          <p:nvPr/>
        </p:nvSpPr>
        <p:spPr bwMode="auto">
          <a:xfrm>
            <a:off x="4381500" y="1214438"/>
            <a:ext cx="1439863" cy="246062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 anchorCtr="1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800" b="1"/>
              <a:t>1-ый заместитель главы администрации </a:t>
            </a:r>
          </a:p>
        </p:txBody>
      </p:sp>
      <p:sp>
        <p:nvSpPr>
          <p:cNvPr id="13329" name="Text Box 219"/>
          <p:cNvSpPr txBox="1">
            <a:spLocks noChangeArrowheads="1"/>
          </p:cNvSpPr>
          <p:nvPr/>
        </p:nvSpPr>
        <p:spPr bwMode="auto">
          <a:xfrm>
            <a:off x="595313" y="2428875"/>
            <a:ext cx="1439862" cy="18415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/>
              <a:t>Финансовое управление.</a:t>
            </a:r>
            <a:br>
              <a:rPr lang="ru-RU" b="1"/>
            </a:br>
            <a:endParaRPr lang="ru-RU" b="1"/>
          </a:p>
        </p:txBody>
      </p:sp>
      <p:cxnSp>
        <p:nvCxnSpPr>
          <p:cNvPr id="13330" name="AutoShape 228"/>
          <p:cNvCxnSpPr>
            <a:cxnSpLocks noChangeShapeType="1"/>
          </p:cNvCxnSpPr>
          <p:nvPr/>
        </p:nvCxnSpPr>
        <p:spPr bwMode="auto">
          <a:xfrm flipH="1">
            <a:off x="1809750" y="642938"/>
            <a:ext cx="358775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3331" name="AutoShape 230"/>
          <p:cNvCxnSpPr>
            <a:cxnSpLocks noChangeShapeType="1"/>
          </p:cNvCxnSpPr>
          <p:nvPr/>
        </p:nvCxnSpPr>
        <p:spPr bwMode="auto">
          <a:xfrm flipH="1">
            <a:off x="2166938" y="785813"/>
            <a:ext cx="865187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13332" name="AutoShape 233"/>
          <p:cNvSpPr>
            <a:spLocks noChangeArrowheads="1"/>
          </p:cNvSpPr>
          <p:nvPr/>
        </p:nvSpPr>
        <p:spPr bwMode="auto">
          <a:xfrm>
            <a:off x="5024438" y="928688"/>
            <a:ext cx="144462" cy="215900"/>
          </a:xfrm>
          <a:prstGeom prst="downArrow">
            <a:avLst>
              <a:gd name="adj1" fmla="val 50000"/>
              <a:gd name="adj2" fmla="val 37363"/>
            </a:avLst>
          </a:prstGeom>
          <a:solidFill>
            <a:srgbClr val="FFFFFF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spcBef>
                <a:spcPct val="50000"/>
              </a:spcBef>
            </a:pPr>
            <a:endParaRPr lang="ru-RU"/>
          </a:p>
        </p:txBody>
      </p:sp>
      <p:cxnSp>
        <p:nvCxnSpPr>
          <p:cNvPr id="13333" name="AutoShape 234"/>
          <p:cNvCxnSpPr>
            <a:cxnSpLocks noChangeShapeType="1"/>
          </p:cNvCxnSpPr>
          <p:nvPr/>
        </p:nvCxnSpPr>
        <p:spPr bwMode="auto">
          <a:xfrm>
            <a:off x="1309688" y="1643063"/>
            <a:ext cx="7500937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3334" name="AutoShape 254"/>
          <p:cNvCxnSpPr>
            <a:cxnSpLocks noChangeShapeType="1"/>
          </p:cNvCxnSpPr>
          <p:nvPr/>
        </p:nvCxnSpPr>
        <p:spPr bwMode="auto">
          <a:xfrm rot="5400000">
            <a:off x="1239044" y="1713707"/>
            <a:ext cx="142875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3335" name="AutoShape 272"/>
          <p:cNvCxnSpPr>
            <a:cxnSpLocks noChangeShapeType="1"/>
          </p:cNvCxnSpPr>
          <p:nvPr/>
        </p:nvCxnSpPr>
        <p:spPr bwMode="auto">
          <a:xfrm rot="5400000">
            <a:off x="5487194" y="2807494"/>
            <a:ext cx="1658938" cy="127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3336" name="AutoShape 274"/>
          <p:cNvCxnSpPr>
            <a:cxnSpLocks noChangeShapeType="1"/>
          </p:cNvCxnSpPr>
          <p:nvPr/>
        </p:nvCxnSpPr>
        <p:spPr bwMode="auto">
          <a:xfrm>
            <a:off x="6310313" y="2357438"/>
            <a:ext cx="142875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3337" name="AutoShape 281"/>
          <p:cNvCxnSpPr>
            <a:cxnSpLocks noChangeShapeType="1"/>
          </p:cNvCxnSpPr>
          <p:nvPr/>
        </p:nvCxnSpPr>
        <p:spPr bwMode="auto">
          <a:xfrm>
            <a:off x="3232150" y="1695450"/>
            <a:ext cx="0" cy="144463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3338" name="AutoShape 282"/>
          <p:cNvCxnSpPr>
            <a:cxnSpLocks noChangeShapeType="1"/>
          </p:cNvCxnSpPr>
          <p:nvPr/>
        </p:nvCxnSpPr>
        <p:spPr bwMode="auto">
          <a:xfrm rot="5400000">
            <a:off x="7514432" y="2713831"/>
            <a:ext cx="1428750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3339" name="AutoShape 284"/>
          <p:cNvCxnSpPr>
            <a:cxnSpLocks noChangeShapeType="1"/>
          </p:cNvCxnSpPr>
          <p:nvPr/>
        </p:nvCxnSpPr>
        <p:spPr bwMode="auto">
          <a:xfrm rot="5400000">
            <a:off x="2024062" y="3000376"/>
            <a:ext cx="1285875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3340" name="AutoShape 287"/>
          <p:cNvCxnSpPr>
            <a:cxnSpLocks noChangeShapeType="1"/>
          </p:cNvCxnSpPr>
          <p:nvPr/>
        </p:nvCxnSpPr>
        <p:spPr bwMode="auto">
          <a:xfrm flipH="1">
            <a:off x="4452938" y="1984375"/>
            <a:ext cx="144462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3341" name="AutoShape 289"/>
          <p:cNvCxnSpPr>
            <a:cxnSpLocks noChangeShapeType="1"/>
          </p:cNvCxnSpPr>
          <p:nvPr/>
        </p:nvCxnSpPr>
        <p:spPr bwMode="auto">
          <a:xfrm>
            <a:off x="7167563" y="1643063"/>
            <a:ext cx="0" cy="144462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3342" name="AutoShape 290"/>
          <p:cNvCxnSpPr>
            <a:cxnSpLocks noChangeShapeType="1"/>
          </p:cNvCxnSpPr>
          <p:nvPr/>
        </p:nvCxnSpPr>
        <p:spPr bwMode="auto">
          <a:xfrm>
            <a:off x="5310188" y="1643063"/>
            <a:ext cx="0" cy="144462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3343" name="AutoShape 292"/>
          <p:cNvCxnSpPr>
            <a:cxnSpLocks noChangeShapeType="1"/>
          </p:cNvCxnSpPr>
          <p:nvPr/>
        </p:nvCxnSpPr>
        <p:spPr bwMode="auto">
          <a:xfrm>
            <a:off x="8228013" y="2357438"/>
            <a:ext cx="144462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3344" name="AutoShape 293"/>
          <p:cNvCxnSpPr>
            <a:cxnSpLocks noChangeShapeType="1"/>
          </p:cNvCxnSpPr>
          <p:nvPr/>
        </p:nvCxnSpPr>
        <p:spPr bwMode="auto">
          <a:xfrm>
            <a:off x="8228013" y="2714625"/>
            <a:ext cx="144462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3345" name="AutoShape 294"/>
          <p:cNvCxnSpPr>
            <a:cxnSpLocks noChangeShapeType="1"/>
          </p:cNvCxnSpPr>
          <p:nvPr/>
        </p:nvCxnSpPr>
        <p:spPr bwMode="auto">
          <a:xfrm>
            <a:off x="4452938" y="2705100"/>
            <a:ext cx="144462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3346" name="AutoShape 309"/>
          <p:cNvCxnSpPr>
            <a:cxnSpLocks noChangeShapeType="1"/>
          </p:cNvCxnSpPr>
          <p:nvPr/>
        </p:nvCxnSpPr>
        <p:spPr bwMode="auto">
          <a:xfrm>
            <a:off x="4452938" y="2416175"/>
            <a:ext cx="144462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3347" name="AutoShape 320"/>
          <p:cNvCxnSpPr>
            <a:cxnSpLocks noChangeShapeType="1"/>
          </p:cNvCxnSpPr>
          <p:nvPr/>
        </p:nvCxnSpPr>
        <p:spPr bwMode="auto">
          <a:xfrm>
            <a:off x="704850" y="2714625"/>
            <a:ext cx="144463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13348" name="Text Box 535"/>
          <p:cNvSpPr txBox="1">
            <a:spLocks noChangeArrowheads="1"/>
          </p:cNvSpPr>
          <p:nvPr/>
        </p:nvSpPr>
        <p:spPr bwMode="auto">
          <a:xfrm>
            <a:off x="4597400" y="2678113"/>
            <a:ext cx="1368425" cy="276225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/>
              <a:t>Отдел ГОЧС, территориальной безопасности и мобилизационной подготовки</a:t>
            </a:r>
          </a:p>
        </p:txBody>
      </p:sp>
      <p:cxnSp>
        <p:nvCxnSpPr>
          <p:cNvPr id="13349" name="AutoShape 540"/>
          <p:cNvCxnSpPr>
            <a:cxnSpLocks noChangeShapeType="1"/>
          </p:cNvCxnSpPr>
          <p:nvPr/>
        </p:nvCxnSpPr>
        <p:spPr bwMode="auto">
          <a:xfrm flipH="1">
            <a:off x="6323013" y="1984375"/>
            <a:ext cx="144462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3350" name="AutoShape 541"/>
          <p:cNvCxnSpPr>
            <a:cxnSpLocks noChangeShapeType="1"/>
          </p:cNvCxnSpPr>
          <p:nvPr/>
        </p:nvCxnSpPr>
        <p:spPr bwMode="auto">
          <a:xfrm>
            <a:off x="8810625" y="1643063"/>
            <a:ext cx="0" cy="144462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3351" name="AutoShape 542"/>
          <p:cNvCxnSpPr>
            <a:cxnSpLocks noChangeShapeType="1"/>
          </p:cNvCxnSpPr>
          <p:nvPr/>
        </p:nvCxnSpPr>
        <p:spPr bwMode="auto">
          <a:xfrm rot="5400000">
            <a:off x="6131719" y="2964657"/>
            <a:ext cx="930275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3352" name="AutoShape 543"/>
          <p:cNvCxnSpPr>
            <a:cxnSpLocks noChangeShapeType="1"/>
          </p:cNvCxnSpPr>
          <p:nvPr/>
        </p:nvCxnSpPr>
        <p:spPr bwMode="auto">
          <a:xfrm>
            <a:off x="6596063" y="2714625"/>
            <a:ext cx="142875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13353" name="Text Box 546"/>
          <p:cNvSpPr txBox="1">
            <a:spLocks noChangeArrowheads="1"/>
          </p:cNvSpPr>
          <p:nvPr/>
        </p:nvSpPr>
        <p:spPr bwMode="auto">
          <a:xfrm>
            <a:off x="847725" y="2714625"/>
            <a:ext cx="1143000" cy="920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Бюджетный отдел</a:t>
            </a:r>
          </a:p>
        </p:txBody>
      </p:sp>
      <p:sp>
        <p:nvSpPr>
          <p:cNvPr id="13354" name="Text Box 547"/>
          <p:cNvSpPr txBox="1">
            <a:spLocks noChangeArrowheads="1"/>
          </p:cNvSpPr>
          <p:nvPr/>
        </p:nvSpPr>
        <p:spPr bwMode="auto">
          <a:xfrm>
            <a:off x="847725" y="2857500"/>
            <a:ext cx="1150938" cy="1936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Отдел казначейского исполнения бюджета</a:t>
            </a:r>
          </a:p>
        </p:txBody>
      </p:sp>
      <p:sp>
        <p:nvSpPr>
          <p:cNvPr id="13355" name="Text Box 548"/>
          <p:cNvSpPr txBox="1">
            <a:spLocks noChangeArrowheads="1"/>
          </p:cNvSpPr>
          <p:nvPr/>
        </p:nvSpPr>
        <p:spPr bwMode="auto">
          <a:xfrm>
            <a:off x="847725" y="3071813"/>
            <a:ext cx="1150938" cy="1936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Отдел учета исполнения бюджета и сводной отчетности</a:t>
            </a:r>
          </a:p>
        </p:txBody>
      </p:sp>
      <p:sp>
        <p:nvSpPr>
          <p:cNvPr id="13356" name="Text Box 549"/>
          <p:cNvSpPr txBox="1">
            <a:spLocks noChangeArrowheads="1"/>
          </p:cNvSpPr>
          <p:nvPr/>
        </p:nvSpPr>
        <p:spPr bwMode="auto">
          <a:xfrm>
            <a:off x="847725" y="3357563"/>
            <a:ext cx="1150938" cy="101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Отдел планирования доходов</a:t>
            </a:r>
          </a:p>
        </p:txBody>
      </p:sp>
      <p:sp>
        <p:nvSpPr>
          <p:cNvPr id="13357" name="Text Box 550"/>
          <p:cNvSpPr txBox="1">
            <a:spLocks noChangeArrowheads="1"/>
          </p:cNvSpPr>
          <p:nvPr/>
        </p:nvSpPr>
        <p:spPr bwMode="auto">
          <a:xfrm>
            <a:off x="847725" y="3571875"/>
            <a:ext cx="1143000" cy="920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Отдел финансового контроля</a:t>
            </a:r>
          </a:p>
        </p:txBody>
      </p:sp>
      <p:cxnSp>
        <p:nvCxnSpPr>
          <p:cNvPr id="13358" name="AutoShape 551"/>
          <p:cNvCxnSpPr>
            <a:cxnSpLocks noChangeShapeType="1"/>
          </p:cNvCxnSpPr>
          <p:nvPr/>
        </p:nvCxnSpPr>
        <p:spPr bwMode="auto">
          <a:xfrm rot="5400000">
            <a:off x="241300" y="3106738"/>
            <a:ext cx="928687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sp>
        <p:nvSpPr>
          <p:cNvPr id="13359" name="Text Box 559"/>
          <p:cNvSpPr txBox="1">
            <a:spLocks noChangeArrowheads="1"/>
          </p:cNvSpPr>
          <p:nvPr/>
        </p:nvSpPr>
        <p:spPr bwMode="auto">
          <a:xfrm>
            <a:off x="2809875" y="2998788"/>
            <a:ext cx="1150938" cy="1936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Отдел жкх, транспорта и экологии</a:t>
            </a:r>
          </a:p>
        </p:txBody>
      </p:sp>
      <p:sp>
        <p:nvSpPr>
          <p:cNvPr id="13360" name="Text Box 561"/>
          <p:cNvSpPr txBox="1">
            <a:spLocks noChangeArrowheads="1"/>
          </p:cNvSpPr>
          <p:nvPr/>
        </p:nvSpPr>
        <p:spPr bwMode="auto">
          <a:xfrm>
            <a:off x="2809875" y="2428875"/>
            <a:ext cx="1150938" cy="1936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Отдел  капитального строительства</a:t>
            </a:r>
          </a:p>
        </p:txBody>
      </p:sp>
      <p:cxnSp>
        <p:nvCxnSpPr>
          <p:cNvPr id="13361" name="AutoShape 563"/>
          <p:cNvCxnSpPr>
            <a:cxnSpLocks noChangeShapeType="1"/>
          </p:cNvCxnSpPr>
          <p:nvPr/>
        </p:nvCxnSpPr>
        <p:spPr bwMode="auto">
          <a:xfrm>
            <a:off x="2667000" y="3070225"/>
            <a:ext cx="144463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3362" name="AutoShape 564"/>
          <p:cNvCxnSpPr>
            <a:cxnSpLocks noChangeShapeType="1"/>
          </p:cNvCxnSpPr>
          <p:nvPr/>
        </p:nvCxnSpPr>
        <p:spPr bwMode="auto">
          <a:xfrm>
            <a:off x="2667000" y="3357563"/>
            <a:ext cx="144463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3363" name="AutoShape 565"/>
          <p:cNvCxnSpPr>
            <a:cxnSpLocks noChangeShapeType="1"/>
          </p:cNvCxnSpPr>
          <p:nvPr/>
        </p:nvCxnSpPr>
        <p:spPr bwMode="auto">
          <a:xfrm>
            <a:off x="2667000" y="3643313"/>
            <a:ext cx="144463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13364" name="Text Box 567"/>
          <p:cNvSpPr txBox="1">
            <a:spLocks noChangeArrowheads="1"/>
          </p:cNvSpPr>
          <p:nvPr/>
        </p:nvSpPr>
        <p:spPr bwMode="auto">
          <a:xfrm>
            <a:off x="8585200" y="2857500"/>
            <a:ext cx="1150938" cy="1841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Отдел  дополнительного и дошкольного образования</a:t>
            </a:r>
          </a:p>
        </p:txBody>
      </p:sp>
      <p:sp>
        <p:nvSpPr>
          <p:cNvPr id="13365" name="Text Box 568"/>
          <p:cNvSpPr txBox="1">
            <a:spLocks noChangeArrowheads="1"/>
          </p:cNvSpPr>
          <p:nvPr/>
        </p:nvSpPr>
        <p:spPr bwMode="auto">
          <a:xfrm>
            <a:off x="8585200" y="3143250"/>
            <a:ext cx="1150938" cy="101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Отдел  общего образования</a:t>
            </a:r>
          </a:p>
        </p:txBody>
      </p:sp>
      <p:cxnSp>
        <p:nvCxnSpPr>
          <p:cNvPr id="13366" name="AutoShape 569"/>
          <p:cNvCxnSpPr>
            <a:cxnSpLocks noChangeShapeType="1"/>
          </p:cNvCxnSpPr>
          <p:nvPr/>
        </p:nvCxnSpPr>
        <p:spPr bwMode="auto">
          <a:xfrm rot="5400000">
            <a:off x="8228806" y="2999582"/>
            <a:ext cx="428625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3367" name="AutoShape 570"/>
          <p:cNvCxnSpPr>
            <a:cxnSpLocks noChangeShapeType="1"/>
          </p:cNvCxnSpPr>
          <p:nvPr/>
        </p:nvCxnSpPr>
        <p:spPr bwMode="auto">
          <a:xfrm>
            <a:off x="8442325" y="2928938"/>
            <a:ext cx="144463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3368" name="AutoShape 571"/>
          <p:cNvCxnSpPr>
            <a:cxnSpLocks noChangeShapeType="1"/>
          </p:cNvCxnSpPr>
          <p:nvPr/>
        </p:nvCxnSpPr>
        <p:spPr bwMode="auto">
          <a:xfrm>
            <a:off x="8442325" y="3214688"/>
            <a:ext cx="144463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13369" name="Text Box 574"/>
          <p:cNvSpPr txBox="1">
            <a:spLocks noChangeArrowheads="1"/>
          </p:cNvSpPr>
          <p:nvPr/>
        </p:nvSpPr>
        <p:spPr bwMode="auto">
          <a:xfrm>
            <a:off x="6738938" y="2571750"/>
            <a:ext cx="1150937" cy="3778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Отдел  социальных коммуникаций и организационной работы, протокола и контроля</a:t>
            </a:r>
          </a:p>
        </p:txBody>
      </p:sp>
      <p:sp>
        <p:nvSpPr>
          <p:cNvPr id="13370" name="Text Box 576"/>
          <p:cNvSpPr txBox="1">
            <a:spLocks noChangeArrowheads="1"/>
          </p:cNvSpPr>
          <p:nvPr/>
        </p:nvSpPr>
        <p:spPr bwMode="auto">
          <a:xfrm>
            <a:off x="6738938" y="3000375"/>
            <a:ext cx="1150937" cy="2857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Отдел  делопроизводства и работы с обращениями граждан</a:t>
            </a:r>
          </a:p>
        </p:txBody>
      </p:sp>
      <p:sp>
        <p:nvSpPr>
          <p:cNvPr id="13371" name="Text Box 577"/>
          <p:cNvSpPr txBox="1">
            <a:spLocks noChangeArrowheads="1"/>
          </p:cNvSpPr>
          <p:nvPr/>
        </p:nvSpPr>
        <p:spPr bwMode="auto">
          <a:xfrm>
            <a:off x="6738938" y="3357563"/>
            <a:ext cx="1150937" cy="1936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Сектор  информационных технологий</a:t>
            </a:r>
          </a:p>
        </p:txBody>
      </p:sp>
      <p:cxnSp>
        <p:nvCxnSpPr>
          <p:cNvPr id="13372" name="AutoShape 579"/>
          <p:cNvCxnSpPr>
            <a:cxnSpLocks noChangeShapeType="1"/>
          </p:cNvCxnSpPr>
          <p:nvPr/>
        </p:nvCxnSpPr>
        <p:spPr bwMode="auto">
          <a:xfrm>
            <a:off x="6596063" y="3071813"/>
            <a:ext cx="142875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3373" name="AutoShape 580"/>
          <p:cNvCxnSpPr>
            <a:cxnSpLocks noChangeShapeType="1"/>
          </p:cNvCxnSpPr>
          <p:nvPr/>
        </p:nvCxnSpPr>
        <p:spPr bwMode="auto">
          <a:xfrm>
            <a:off x="6596063" y="3429000"/>
            <a:ext cx="142875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13374" name="Text Box 582"/>
          <p:cNvSpPr txBox="1">
            <a:spLocks noChangeArrowheads="1"/>
          </p:cNvSpPr>
          <p:nvPr/>
        </p:nvSpPr>
        <p:spPr bwMode="auto">
          <a:xfrm>
            <a:off x="847725" y="4071938"/>
            <a:ext cx="1150938" cy="920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Отдел  инвестиций и экономики</a:t>
            </a:r>
          </a:p>
        </p:txBody>
      </p:sp>
      <p:sp>
        <p:nvSpPr>
          <p:cNvPr id="13375" name="Text Box 583"/>
          <p:cNvSpPr txBox="1">
            <a:spLocks noChangeArrowheads="1"/>
          </p:cNvSpPr>
          <p:nvPr/>
        </p:nvSpPr>
        <p:spPr bwMode="auto">
          <a:xfrm>
            <a:off x="847725" y="4214813"/>
            <a:ext cx="1150938" cy="2762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Отдел  развития предпринимательства и потребительского рынка</a:t>
            </a:r>
          </a:p>
        </p:txBody>
      </p:sp>
      <p:cxnSp>
        <p:nvCxnSpPr>
          <p:cNvPr id="13376" name="AutoShape 584"/>
          <p:cNvCxnSpPr>
            <a:cxnSpLocks noChangeShapeType="1"/>
          </p:cNvCxnSpPr>
          <p:nvPr/>
        </p:nvCxnSpPr>
        <p:spPr bwMode="auto">
          <a:xfrm rot="5400000">
            <a:off x="382588" y="4322763"/>
            <a:ext cx="642937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3377" name="AutoShape 585"/>
          <p:cNvCxnSpPr>
            <a:cxnSpLocks noChangeShapeType="1"/>
          </p:cNvCxnSpPr>
          <p:nvPr/>
        </p:nvCxnSpPr>
        <p:spPr bwMode="auto">
          <a:xfrm>
            <a:off x="704850" y="4143375"/>
            <a:ext cx="142875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3378" name="AutoShape 586"/>
          <p:cNvCxnSpPr>
            <a:cxnSpLocks noChangeShapeType="1"/>
          </p:cNvCxnSpPr>
          <p:nvPr/>
        </p:nvCxnSpPr>
        <p:spPr bwMode="auto">
          <a:xfrm>
            <a:off x="704850" y="4643438"/>
            <a:ext cx="142875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13379" name="Text Box 587"/>
          <p:cNvSpPr txBox="1">
            <a:spLocks noChangeArrowheads="1"/>
          </p:cNvSpPr>
          <p:nvPr/>
        </p:nvSpPr>
        <p:spPr bwMode="auto">
          <a:xfrm>
            <a:off x="847725" y="5072063"/>
            <a:ext cx="1150938" cy="2857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Отдел  муниципальной собственности и обеспечения деятельности</a:t>
            </a:r>
          </a:p>
        </p:txBody>
      </p:sp>
      <p:sp>
        <p:nvSpPr>
          <p:cNvPr id="13380" name="Text Box 588"/>
          <p:cNvSpPr txBox="1">
            <a:spLocks noChangeArrowheads="1"/>
          </p:cNvSpPr>
          <p:nvPr/>
        </p:nvSpPr>
        <p:spPr bwMode="auto">
          <a:xfrm>
            <a:off x="847725" y="5429250"/>
            <a:ext cx="1150938" cy="101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Отдел  земельных отношений</a:t>
            </a:r>
          </a:p>
        </p:txBody>
      </p:sp>
      <p:sp>
        <p:nvSpPr>
          <p:cNvPr id="13381" name="Text Box 589"/>
          <p:cNvSpPr txBox="1">
            <a:spLocks noChangeArrowheads="1"/>
          </p:cNvSpPr>
          <p:nvPr/>
        </p:nvSpPr>
        <p:spPr bwMode="auto">
          <a:xfrm>
            <a:off x="847725" y="5572125"/>
            <a:ext cx="1150938" cy="1841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Сектор муниципального земельного контроля</a:t>
            </a:r>
          </a:p>
        </p:txBody>
      </p:sp>
      <p:cxnSp>
        <p:nvCxnSpPr>
          <p:cNvPr id="13382" name="AutoShape 591"/>
          <p:cNvCxnSpPr>
            <a:cxnSpLocks noChangeShapeType="1"/>
          </p:cNvCxnSpPr>
          <p:nvPr/>
        </p:nvCxnSpPr>
        <p:spPr bwMode="auto">
          <a:xfrm rot="5400000">
            <a:off x="384175" y="5321300"/>
            <a:ext cx="642938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3383" name="AutoShape 592"/>
          <p:cNvCxnSpPr>
            <a:cxnSpLocks noChangeShapeType="1"/>
          </p:cNvCxnSpPr>
          <p:nvPr/>
        </p:nvCxnSpPr>
        <p:spPr bwMode="auto">
          <a:xfrm>
            <a:off x="704850" y="5143500"/>
            <a:ext cx="142875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3384" name="AutoShape 593"/>
          <p:cNvCxnSpPr>
            <a:cxnSpLocks noChangeShapeType="1"/>
          </p:cNvCxnSpPr>
          <p:nvPr/>
        </p:nvCxnSpPr>
        <p:spPr bwMode="auto">
          <a:xfrm>
            <a:off x="704850" y="5500688"/>
            <a:ext cx="142875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3385" name="AutoShape 594"/>
          <p:cNvCxnSpPr>
            <a:cxnSpLocks noChangeShapeType="1"/>
          </p:cNvCxnSpPr>
          <p:nvPr/>
        </p:nvCxnSpPr>
        <p:spPr bwMode="auto">
          <a:xfrm>
            <a:off x="704850" y="5643563"/>
            <a:ext cx="142875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13386" name="Text Box 605"/>
          <p:cNvSpPr txBox="1">
            <a:spLocks noChangeArrowheads="1"/>
          </p:cNvSpPr>
          <p:nvPr/>
        </p:nvSpPr>
        <p:spPr bwMode="auto">
          <a:xfrm>
            <a:off x="8442325" y="3357563"/>
            <a:ext cx="1285875" cy="18415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/>
              <a:t>Отдел по обеспечению деятельности  КДН и ЗП</a:t>
            </a:r>
          </a:p>
        </p:txBody>
      </p:sp>
      <p:sp>
        <p:nvSpPr>
          <p:cNvPr id="13387" name="Text Box 608"/>
          <p:cNvSpPr txBox="1">
            <a:spLocks noChangeArrowheads="1"/>
          </p:cNvSpPr>
          <p:nvPr/>
        </p:nvSpPr>
        <p:spPr bwMode="auto">
          <a:xfrm>
            <a:off x="2809875" y="3284538"/>
            <a:ext cx="1143000" cy="1857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Отдел жилищных субсидий</a:t>
            </a:r>
            <a:br>
              <a:rPr lang="ru-RU"/>
            </a:br>
            <a:r>
              <a:rPr lang="ru-RU"/>
              <a:t>  </a:t>
            </a:r>
          </a:p>
        </p:txBody>
      </p:sp>
      <p:sp>
        <p:nvSpPr>
          <p:cNvPr id="13388" name="Text Box 609"/>
          <p:cNvSpPr txBox="1">
            <a:spLocks noChangeArrowheads="1"/>
          </p:cNvSpPr>
          <p:nvPr/>
        </p:nvSpPr>
        <p:spPr bwMode="auto">
          <a:xfrm>
            <a:off x="6524625" y="3643313"/>
            <a:ext cx="1366838" cy="10795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700" b="1"/>
              <a:t>Отдел районный архив</a:t>
            </a:r>
          </a:p>
        </p:txBody>
      </p:sp>
      <p:cxnSp>
        <p:nvCxnSpPr>
          <p:cNvPr id="13389" name="AutoShape 612"/>
          <p:cNvCxnSpPr>
            <a:cxnSpLocks noChangeShapeType="1"/>
          </p:cNvCxnSpPr>
          <p:nvPr/>
        </p:nvCxnSpPr>
        <p:spPr bwMode="auto">
          <a:xfrm>
            <a:off x="8228013" y="3429000"/>
            <a:ext cx="214312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3390" name="AutoShape 613"/>
          <p:cNvCxnSpPr>
            <a:cxnSpLocks noChangeShapeType="1"/>
          </p:cNvCxnSpPr>
          <p:nvPr/>
        </p:nvCxnSpPr>
        <p:spPr bwMode="auto">
          <a:xfrm>
            <a:off x="6310313" y="3643313"/>
            <a:ext cx="201612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13415" name="Text Box 614"/>
          <p:cNvSpPr txBox="1">
            <a:spLocks noChangeArrowheads="1"/>
          </p:cNvSpPr>
          <p:nvPr/>
        </p:nvSpPr>
        <p:spPr bwMode="auto">
          <a:xfrm>
            <a:off x="6176963" y="5805488"/>
            <a:ext cx="2808287" cy="41910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 anchorCtr="1">
            <a:spAutoFit/>
          </a:bodyPr>
          <a:lstStyle/>
          <a:p>
            <a:pPr>
              <a:lnSpc>
                <a:spcPct val="80000"/>
              </a:lnSpc>
              <a:spcBef>
                <a:spcPct val="50000"/>
              </a:spcBef>
              <a:defRPr/>
            </a:pPr>
            <a:r>
              <a:rPr lang="ru-RU" sz="800" b="1" dirty="0">
                <a:latin typeface="Times New Roman" pitchFamily="18" charset="0"/>
              </a:rPr>
              <a:t>ВСЕГО численность –</a:t>
            </a:r>
            <a:r>
              <a:rPr lang="ru-RU" sz="800" dirty="0">
                <a:latin typeface="Times New Roman" pitchFamily="18" charset="0"/>
              </a:rPr>
              <a:t> </a:t>
            </a:r>
            <a:r>
              <a:rPr lang="ru-RU" sz="800" b="1" dirty="0">
                <a:latin typeface="+mn-lt"/>
              </a:rPr>
              <a:t>97</a:t>
            </a:r>
            <a:r>
              <a:rPr lang="ru-RU" sz="800" b="1" dirty="0">
                <a:latin typeface="Times New Roman" pitchFamily="18" charset="0"/>
              </a:rPr>
              <a:t>, в том числе:</a:t>
            </a:r>
          </a:p>
          <a:p>
            <a:pPr>
              <a:lnSpc>
                <a:spcPct val="80000"/>
              </a:lnSpc>
              <a:spcBef>
                <a:spcPct val="50000"/>
              </a:spcBef>
              <a:defRPr/>
            </a:pPr>
            <a:r>
              <a:rPr lang="ru-RU" sz="800" b="1" u="sng" dirty="0">
                <a:latin typeface="Times New Roman" pitchFamily="18" charset="0"/>
              </a:rPr>
              <a:t>1. Муниципальных служащих </a:t>
            </a:r>
            <a:r>
              <a:rPr lang="ru-RU" sz="800" b="1" dirty="0">
                <a:latin typeface="Times New Roman" pitchFamily="18" charset="0"/>
              </a:rPr>
              <a:t>– </a:t>
            </a:r>
            <a:r>
              <a:rPr lang="ru-RU" sz="800" b="1" dirty="0">
                <a:latin typeface="+mn-lt"/>
              </a:rPr>
              <a:t>55</a:t>
            </a:r>
          </a:p>
          <a:p>
            <a:pPr>
              <a:lnSpc>
                <a:spcPct val="80000"/>
              </a:lnSpc>
              <a:spcBef>
                <a:spcPct val="50000"/>
              </a:spcBef>
              <a:defRPr/>
            </a:pPr>
            <a:r>
              <a:rPr lang="ru-RU" sz="800" b="1" u="sng" dirty="0">
                <a:latin typeface="Times New Roman" pitchFamily="18" charset="0"/>
              </a:rPr>
              <a:t>2. Технический персонал </a:t>
            </a:r>
            <a:r>
              <a:rPr lang="ru-RU" sz="800" b="1" dirty="0">
                <a:latin typeface="Times New Roman" pitchFamily="18" charset="0"/>
              </a:rPr>
              <a:t>– </a:t>
            </a:r>
            <a:r>
              <a:rPr lang="ru-RU" sz="800" b="1" dirty="0">
                <a:latin typeface="+mn-lt"/>
              </a:rPr>
              <a:t>42</a:t>
            </a:r>
            <a:endParaRPr lang="ru-RU" sz="800" b="1" u="sng" dirty="0">
              <a:latin typeface="+mn-lt"/>
            </a:endParaRPr>
          </a:p>
        </p:txBody>
      </p:sp>
      <p:sp>
        <p:nvSpPr>
          <p:cNvPr id="13392" name="Text Box 615"/>
          <p:cNvSpPr txBox="1">
            <a:spLocks noChangeArrowheads="1"/>
          </p:cNvSpPr>
          <p:nvPr/>
        </p:nvSpPr>
        <p:spPr bwMode="auto">
          <a:xfrm>
            <a:off x="6738938" y="3857625"/>
            <a:ext cx="1150937" cy="1936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Сектор  по учету документов по личному составу</a:t>
            </a:r>
          </a:p>
        </p:txBody>
      </p:sp>
      <p:cxnSp>
        <p:nvCxnSpPr>
          <p:cNvPr id="13393" name="AutoShape 616"/>
          <p:cNvCxnSpPr>
            <a:cxnSpLocks noChangeShapeType="1"/>
          </p:cNvCxnSpPr>
          <p:nvPr/>
        </p:nvCxnSpPr>
        <p:spPr bwMode="auto">
          <a:xfrm rot="16200000" flipH="1">
            <a:off x="6524625" y="3857626"/>
            <a:ext cx="142875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3394" name="AutoShape 617"/>
          <p:cNvCxnSpPr>
            <a:cxnSpLocks noChangeShapeType="1"/>
          </p:cNvCxnSpPr>
          <p:nvPr/>
        </p:nvCxnSpPr>
        <p:spPr bwMode="auto">
          <a:xfrm>
            <a:off x="6596063" y="3929063"/>
            <a:ext cx="142875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3395" name="AutoShape 320"/>
          <p:cNvCxnSpPr>
            <a:cxnSpLocks noChangeShapeType="1"/>
          </p:cNvCxnSpPr>
          <p:nvPr/>
        </p:nvCxnSpPr>
        <p:spPr bwMode="auto">
          <a:xfrm>
            <a:off x="704850" y="2928938"/>
            <a:ext cx="144463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3396" name="AutoShape 320"/>
          <p:cNvCxnSpPr>
            <a:cxnSpLocks noChangeShapeType="1"/>
          </p:cNvCxnSpPr>
          <p:nvPr/>
        </p:nvCxnSpPr>
        <p:spPr bwMode="auto">
          <a:xfrm>
            <a:off x="704850" y="3143250"/>
            <a:ext cx="144463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3397" name="AutoShape 320"/>
          <p:cNvCxnSpPr>
            <a:cxnSpLocks noChangeShapeType="1"/>
          </p:cNvCxnSpPr>
          <p:nvPr/>
        </p:nvCxnSpPr>
        <p:spPr bwMode="auto">
          <a:xfrm>
            <a:off x="704850" y="3429000"/>
            <a:ext cx="144463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3398" name="AutoShape 320"/>
          <p:cNvCxnSpPr>
            <a:cxnSpLocks noChangeShapeType="1"/>
          </p:cNvCxnSpPr>
          <p:nvPr/>
        </p:nvCxnSpPr>
        <p:spPr bwMode="auto">
          <a:xfrm>
            <a:off x="704850" y="3571875"/>
            <a:ext cx="144463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3399" name="AutoShape 272"/>
          <p:cNvCxnSpPr>
            <a:cxnSpLocks noChangeShapeType="1"/>
          </p:cNvCxnSpPr>
          <p:nvPr/>
        </p:nvCxnSpPr>
        <p:spPr bwMode="auto">
          <a:xfrm rot="5400000">
            <a:off x="-941387" y="3535363"/>
            <a:ext cx="2643187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3400" name="AutoShape 292"/>
          <p:cNvCxnSpPr>
            <a:cxnSpLocks noChangeShapeType="1"/>
          </p:cNvCxnSpPr>
          <p:nvPr/>
        </p:nvCxnSpPr>
        <p:spPr bwMode="auto">
          <a:xfrm>
            <a:off x="381000" y="3857625"/>
            <a:ext cx="214313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13401" name="Text Box 561"/>
          <p:cNvSpPr txBox="1">
            <a:spLocks noChangeArrowheads="1"/>
          </p:cNvSpPr>
          <p:nvPr/>
        </p:nvSpPr>
        <p:spPr bwMode="auto">
          <a:xfrm>
            <a:off x="2809875" y="3571875"/>
            <a:ext cx="1150938" cy="1841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Сектор в сфере погребения и похоронного дела </a:t>
            </a:r>
          </a:p>
        </p:txBody>
      </p:sp>
      <p:sp>
        <p:nvSpPr>
          <p:cNvPr id="13402" name="Text Box 561"/>
          <p:cNvSpPr txBox="1">
            <a:spLocks noChangeArrowheads="1"/>
          </p:cNvSpPr>
          <p:nvPr/>
        </p:nvSpPr>
        <p:spPr bwMode="auto">
          <a:xfrm>
            <a:off x="2809875" y="2714625"/>
            <a:ext cx="1150938" cy="2159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700"/>
              <a:t>Отдел  архитектуры</a:t>
            </a:r>
            <a:br>
              <a:rPr lang="ru-RU" sz="700"/>
            </a:br>
            <a:endParaRPr lang="ru-RU" sz="700"/>
          </a:p>
        </p:txBody>
      </p:sp>
      <p:cxnSp>
        <p:nvCxnSpPr>
          <p:cNvPr id="13403" name="AutoShape 294"/>
          <p:cNvCxnSpPr>
            <a:cxnSpLocks noChangeShapeType="1"/>
          </p:cNvCxnSpPr>
          <p:nvPr/>
        </p:nvCxnSpPr>
        <p:spPr bwMode="auto">
          <a:xfrm>
            <a:off x="2667000" y="2570163"/>
            <a:ext cx="144463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3404" name="AutoShape 294"/>
          <p:cNvCxnSpPr>
            <a:cxnSpLocks noChangeShapeType="1"/>
          </p:cNvCxnSpPr>
          <p:nvPr/>
        </p:nvCxnSpPr>
        <p:spPr bwMode="auto">
          <a:xfrm>
            <a:off x="2667000" y="2786063"/>
            <a:ext cx="144463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3405" name="AutoShape 272"/>
          <p:cNvCxnSpPr>
            <a:cxnSpLocks noChangeShapeType="1"/>
          </p:cNvCxnSpPr>
          <p:nvPr/>
        </p:nvCxnSpPr>
        <p:spPr bwMode="auto">
          <a:xfrm rot="5400000">
            <a:off x="4094956" y="2356644"/>
            <a:ext cx="714375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3406" name="AutoShape 292"/>
          <p:cNvCxnSpPr>
            <a:cxnSpLocks noChangeShapeType="1"/>
          </p:cNvCxnSpPr>
          <p:nvPr/>
        </p:nvCxnSpPr>
        <p:spPr bwMode="auto">
          <a:xfrm>
            <a:off x="381000" y="4857750"/>
            <a:ext cx="214313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3407" name="AutoShape 292"/>
          <p:cNvCxnSpPr>
            <a:cxnSpLocks noChangeShapeType="1"/>
          </p:cNvCxnSpPr>
          <p:nvPr/>
        </p:nvCxnSpPr>
        <p:spPr bwMode="auto">
          <a:xfrm>
            <a:off x="381000" y="2500313"/>
            <a:ext cx="214313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3408" name="AutoShape 287"/>
          <p:cNvCxnSpPr>
            <a:cxnSpLocks noChangeShapeType="1"/>
          </p:cNvCxnSpPr>
          <p:nvPr/>
        </p:nvCxnSpPr>
        <p:spPr bwMode="auto">
          <a:xfrm flipH="1">
            <a:off x="8228013" y="2000250"/>
            <a:ext cx="144462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3409" name="AutoShape 540"/>
          <p:cNvCxnSpPr>
            <a:cxnSpLocks noChangeShapeType="1"/>
          </p:cNvCxnSpPr>
          <p:nvPr/>
        </p:nvCxnSpPr>
        <p:spPr bwMode="auto">
          <a:xfrm rot="10800000" flipV="1">
            <a:off x="381000" y="2214563"/>
            <a:ext cx="214313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3410" name="AutoShape 569"/>
          <p:cNvCxnSpPr>
            <a:cxnSpLocks noChangeShapeType="1"/>
          </p:cNvCxnSpPr>
          <p:nvPr/>
        </p:nvCxnSpPr>
        <p:spPr bwMode="auto">
          <a:xfrm rot="5400000">
            <a:off x="1989138" y="820738"/>
            <a:ext cx="357187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3411" name="AutoShape 228"/>
          <p:cNvCxnSpPr>
            <a:cxnSpLocks noChangeShapeType="1"/>
          </p:cNvCxnSpPr>
          <p:nvPr/>
        </p:nvCxnSpPr>
        <p:spPr bwMode="auto">
          <a:xfrm flipH="1">
            <a:off x="1809750" y="1000125"/>
            <a:ext cx="358775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13412" name="Text Box 24"/>
          <p:cNvSpPr txBox="1">
            <a:spLocks noChangeArrowheads="1"/>
          </p:cNvSpPr>
          <p:nvPr/>
        </p:nvSpPr>
        <p:spPr bwMode="auto">
          <a:xfrm>
            <a:off x="7953375" y="642938"/>
            <a:ext cx="1643063" cy="27622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Консультант (по защите государственной тайны)</a:t>
            </a:r>
          </a:p>
        </p:txBody>
      </p:sp>
      <p:cxnSp>
        <p:nvCxnSpPr>
          <p:cNvPr id="13413" name="AutoShape 612"/>
          <p:cNvCxnSpPr>
            <a:cxnSpLocks noChangeShapeType="1"/>
          </p:cNvCxnSpPr>
          <p:nvPr/>
        </p:nvCxnSpPr>
        <p:spPr bwMode="auto">
          <a:xfrm>
            <a:off x="7596188" y="785813"/>
            <a:ext cx="357187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13414" name="Text Box 583"/>
          <p:cNvSpPr txBox="1">
            <a:spLocks noChangeArrowheads="1"/>
          </p:cNvSpPr>
          <p:nvPr/>
        </p:nvSpPr>
        <p:spPr bwMode="auto">
          <a:xfrm>
            <a:off x="847725" y="4572000"/>
            <a:ext cx="1150938" cy="1841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Отдел  развития сельского хозяйства</a:t>
            </a:r>
          </a:p>
        </p:txBody>
      </p:sp>
      <p:cxnSp>
        <p:nvCxnSpPr>
          <p:cNvPr id="2" name="AutoShape 586"/>
          <p:cNvCxnSpPr>
            <a:cxnSpLocks noChangeShapeType="1"/>
          </p:cNvCxnSpPr>
          <p:nvPr/>
        </p:nvCxnSpPr>
        <p:spPr bwMode="auto">
          <a:xfrm>
            <a:off x="704850" y="4286250"/>
            <a:ext cx="142875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3416" name="AutoShape 254"/>
          <p:cNvCxnSpPr>
            <a:cxnSpLocks noChangeShapeType="1"/>
          </p:cNvCxnSpPr>
          <p:nvPr/>
        </p:nvCxnSpPr>
        <p:spPr bwMode="auto">
          <a:xfrm>
            <a:off x="5095875" y="1500188"/>
            <a:ext cx="0" cy="144462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</p:spTree>
  </p:cSld>
  <p:clrMapOvr>
    <a:masterClrMapping/>
  </p:clrMapOvr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rnd" cmpd="sng" algn="ctr">
          <a:solidFill>
            <a:schemeClr val="tx1"/>
          </a:solidFill>
          <a:prstDash val="sysDot"/>
          <a:round/>
          <a:headEnd type="none" w="med" len="med"/>
          <a:tailEnd type="none" w="med" len="med"/>
        </a:ln>
        <a:effectLst/>
      </a:spPr>
      <a:bodyPr vert="horz" wrap="square" lIns="0" tIns="0" rIns="0" bIns="0" numCol="1" anchor="ctr" anchorCtr="1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ru-RU" sz="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rnd" cmpd="sng" algn="ctr">
          <a:solidFill>
            <a:schemeClr val="tx1"/>
          </a:solidFill>
          <a:prstDash val="sysDot"/>
          <a:round/>
          <a:headEnd type="none" w="med" len="med"/>
          <a:tailEnd type="none" w="med" len="med"/>
        </a:ln>
        <a:effectLst/>
      </a:spPr>
      <a:bodyPr vert="horz" wrap="square" lIns="0" tIns="0" rIns="0" bIns="0" numCol="1" anchor="ctr" anchorCtr="1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ru-RU" sz="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2415</TotalTime>
  <Words>221</Words>
  <Application>Microsoft Office PowerPoint</Application>
  <PresentationFormat>Лист A4 (210x297 мм)</PresentationFormat>
  <Paragraphs>48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5" baseType="lpstr">
      <vt:lpstr>Arial</vt:lpstr>
      <vt:lpstr>Calibri</vt:lpstr>
      <vt:lpstr>Times New Roman</vt:lpstr>
      <vt:lpstr>Оформление по умолчанию</vt:lpstr>
      <vt:lpstr>Слайд 1</vt:lpstr>
    </vt:vector>
  </TitlesOfParts>
  <Company>MoBIL GROUP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Smirnov</dc:creator>
  <cp:lastModifiedBy>user</cp:lastModifiedBy>
  <cp:revision>104</cp:revision>
  <dcterms:created xsi:type="dcterms:W3CDTF">2014-01-15T11:52:06Z</dcterms:created>
  <dcterms:modified xsi:type="dcterms:W3CDTF">2018-04-26T08:38:17Z</dcterms:modified>
</cp:coreProperties>
</file>