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906000" cy="6858000" type="A4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inimized" horzBarState="maximized">
    <p:restoredLeft sz="15597" autoAdjust="0"/>
    <p:restoredTop sz="89909" autoAdjust="0"/>
  </p:normalViewPr>
  <p:slideViewPr>
    <p:cSldViewPr>
      <p:cViewPr>
        <p:scale>
          <a:sx n="150" d="100"/>
          <a:sy n="150" d="100"/>
        </p:scale>
        <p:origin x="2178" y="-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035154-45D4-4CE7-BCFB-5873F823A85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76BBF5-CF41-4125-8EB4-193876623D1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4C3D47-FE91-4C78-A2F9-DBBEC19192E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8EEE89-10E5-49FE-99D4-C110D444902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52E6C7F-3355-4621-99B2-C80E6787B2D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697F93-932F-40EB-B539-1CD8450A23B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D394FE-59CD-4D45-8429-7C1A3663D23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8A8B2C-953A-4CD2-AB40-FD3736BEC46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14795A-AFA6-4FA7-A2E4-D3A995CF56E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BB7E49-53D2-431F-98CE-C527EDA76CD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CA7568-EB67-472B-93DC-9C12CC3A977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0"/>
              </a:spcBef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400"/>
            </a:lvl1pPr>
          </a:lstStyle>
          <a:p>
            <a:pPr>
              <a:defRPr/>
            </a:pPr>
            <a:fld id="{05C1B129-7667-4208-95EC-3F9CC89F826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8"/>
          <p:cNvSpPr txBox="1">
            <a:spLocks noChangeArrowheads="1"/>
          </p:cNvSpPr>
          <p:nvPr/>
        </p:nvSpPr>
        <p:spPr bwMode="auto">
          <a:xfrm>
            <a:off x="3081338" y="549275"/>
            <a:ext cx="4535487" cy="2841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200" b="1"/>
              <a:t>Глава Волоколамского муниципального района</a:t>
            </a:r>
          </a:p>
        </p:txBody>
      </p:sp>
      <p:sp>
        <p:nvSpPr>
          <p:cNvPr id="2051" name="Text Box 22"/>
          <p:cNvSpPr txBox="1">
            <a:spLocks noChangeArrowheads="1"/>
          </p:cNvSpPr>
          <p:nvPr/>
        </p:nvSpPr>
        <p:spPr bwMode="auto">
          <a:xfrm>
            <a:off x="128588" y="115888"/>
            <a:ext cx="9777412" cy="3444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>
              <a:lnSpc>
                <a:spcPct val="50000"/>
              </a:lnSpc>
              <a:spcBef>
                <a:spcPct val="50000"/>
              </a:spcBef>
            </a:pPr>
            <a:r>
              <a:rPr lang="ru-RU" sz="900" dirty="0" smtClean="0"/>
              <a:t>Утверждена решением Совета депутатов Волоколамского муниципального района </a:t>
            </a:r>
            <a:r>
              <a:rPr lang="ru-RU" sz="900" dirty="0" err="1" smtClean="0"/>
              <a:t>от_________№_______</a:t>
            </a:r>
            <a:endParaRPr lang="ru-RU" sz="900" dirty="0"/>
          </a:p>
          <a:p>
            <a:pPr algn="ctr">
              <a:lnSpc>
                <a:spcPct val="50000"/>
              </a:lnSpc>
              <a:spcBef>
                <a:spcPct val="50000"/>
              </a:spcBef>
            </a:pPr>
            <a:r>
              <a:rPr lang="ru-RU" sz="1200" b="1" dirty="0"/>
              <a:t>                    Структура администрации Волоколамского муниципального района Московской области</a:t>
            </a:r>
          </a:p>
        </p:txBody>
      </p:sp>
      <p:sp>
        <p:nvSpPr>
          <p:cNvPr id="2052" name="Text Box 24"/>
          <p:cNvSpPr txBox="1">
            <a:spLocks noChangeArrowheads="1"/>
          </p:cNvSpPr>
          <p:nvPr/>
        </p:nvSpPr>
        <p:spPr bwMode="auto">
          <a:xfrm>
            <a:off x="952472" y="357166"/>
            <a:ext cx="928694" cy="215444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Советник</a:t>
            </a:r>
          </a:p>
        </p:txBody>
      </p:sp>
      <p:sp>
        <p:nvSpPr>
          <p:cNvPr id="2053" name="Text Box 25"/>
          <p:cNvSpPr txBox="1">
            <a:spLocks noChangeArrowheads="1"/>
          </p:cNvSpPr>
          <p:nvPr/>
        </p:nvSpPr>
        <p:spPr bwMode="auto">
          <a:xfrm>
            <a:off x="952472" y="714356"/>
            <a:ext cx="928694" cy="214314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Помощник </a:t>
            </a:r>
          </a:p>
        </p:txBody>
      </p:sp>
      <p:sp>
        <p:nvSpPr>
          <p:cNvPr id="2054" name="Text Box 53"/>
          <p:cNvSpPr txBox="1">
            <a:spLocks noChangeArrowheads="1"/>
          </p:cNvSpPr>
          <p:nvPr/>
        </p:nvSpPr>
        <p:spPr bwMode="auto">
          <a:xfrm>
            <a:off x="1857375" y="1146175"/>
            <a:ext cx="1439863" cy="36933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 dirty="0"/>
              <a:t>Заместитель главы администрации – начальник Управления  </a:t>
            </a:r>
            <a:r>
              <a:rPr lang="ru-RU" sz="800" dirty="0" smtClean="0"/>
              <a:t>ЖКХ- </a:t>
            </a:r>
            <a:r>
              <a:rPr lang="ru-RU" sz="700" dirty="0" smtClean="0"/>
              <a:t> </a:t>
            </a:r>
            <a:r>
              <a:rPr lang="ru-RU" sz="700" dirty="0" err="1" smtClean="0"/>
              <a:t>ю.л</a:t>
            </a:r>
            <a:r>
              <a:rPr lang="ru-RU" sz="700" dirty="0" smtClean="0"/>
              <a:t>. </a:t>
            </a:r>
            <a:endParaRPr lang="ru-RU" sz="800" dirty="0"/>
          </a:p>
        </p:txBody>
      </p:sp>
      <p:sp>
        <p:nvSpPr>
          <p:cNvPr id="2056" name="Text Box 150"/>
          <p:cNvSpPr txBox="1">
            <a:spLocks noChangeArrowheads="1"/>
          </p:cNvSpPr>
          <p:nvPr/>
        </p:nvSpPr>
        <p:spPr bwMode="auto">
          <a:xfrm>
            <a:off x="5167314" y="1214422"/>
            <a:ext cx="1368425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по безопасности</a:t>
            </a:r>
          </a:p>
        </p:txBody>
      </p:sp>
      <p:sp>
        <p:nvSpPr>
          <p:cNvPr id="2057" name="Text Box 163"/>
          <p:cNvSpPr txBox="1">
            <a:spLocks noChangeArrowheads="1"/>
          </p:cNvSpPr>
          <p:nvPr/>
        </p:nvSpPr>
        <p:spPr bwMode="auto">
          <a:xfrm>
            <a:off x="5168900" y="1773238"/>
            <a:ext cx="1368425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юридической и кадровой службы</a:t>
            </a:r>
          </a:p>
        </p:txBody>
      </p:sp>
      <p:sp>
        <p:nvSpPr>
          <p:cNvPr id="2058" name="Text Box 164"/>
          <p:cNvSpPr txBox="1">
            <a:spLocks noChangeArrowheads="1"/>
          </p:cNvSpPr>
          <p:nvPr/>
        </p:nvSpPr>
        <p:spPr bwMode="auto">
          <a:xfrm>
            <a:off x="8464550" y="1214422"/>
            <a:ext cx="1368425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 администрации по социальной сфере</a:t>
            </a:r>
          </a:p>
        </p:txBody>
      </p:sp>
      <p:sp>
        <p:nvSpPr>
          <p:cNvPr id="2059" name="Text Box 174"/>
          <p:cNvSpPr txBox="1">
            <a:spLocks noChangeArrowheads="1"/>
          </p:cNvSpPr>
          <p:nvPr/>
        </p:nvSpPr>
        <p:spPr bwMode="auto">
          <a:xfrm>
            <a:off x="8464550" y="1719247"/>
            <a:ext cx="1368425" cy="184666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 dirty="0"/>
              <a:t>Отдел по культуре, спорту и работе с </a:t>
            </a:r>
            <a:r>
              <a:rPr lang="ru-RU" b="1" dirty="0" smtClean="0"/>
              <a:t>молодежью- </a:t>
            </a:r>
            <a:r>
              <a:rPr lang="ru-RU" b="1" dirty="0" err="1" smtClean="0"/>
              <a:t>ю.л</a:t>
            </a:r>
            <a:r>
              <a:rPr lang="ru-RU" b="1" dirty="0" smtClean="0"/>
              <a:t>. </a:t>
            </a:r>
            <a:endParaRPr lang="ru-RU" b="1" dirty="0"/>
          </a:p>
        </p:txBody>
      </p:sp>
      <p:sp>
        <p:nvSpPr>
          <p:cNvPr id="2060" name="Text Box 177"/>
          <p:cNvSpPr txBox="1">
            <a:spLocks noChangeArrowheads="1"/>
          </p:cNvSpPr>
          <p:nvPr/>
        </p:nvSpPr>
        <p:spPr bwMode="auto">
          <a:xfrm>
            <a:off x="8464550" y="2006584"/>
            <a:ext cx="1368425" cy="184666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 dirty="0"/>
              <a:t>Управление системой образования - </a:t>
            </a:r>
            <a:r>
              <a:rPr lang="ru-RU" b="1" dirty="0" err="1"/>
              <a:t>ю.л</a:t>
            </a:r>
            <a:r>
              <a:rPr lang="ru-RU" b="1" dirty="0"/>
              <a:t>. </a:t>
            </a:r>
          </a:p>
        </p:txBody>
      </p:sp>
      <p:sp>
        <p:nvSpPr>
          <p:cNvPr id="2061" name="Text Box 178"/>
          <p:cNvSpPr txBox="1">
            <a:spLocks noChangeArrowheads="1"/>
          </p:cNvSpPr>
          <p:nvPr/>
        </p:nvSpPr>
        <p:spPr bwMode="auto">
          <a:xfrm>
            <a:off x="6738950" y="1214422"/>
            <a:ext cx="1439863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 администрации  по общим вопросам</a:t>
            </a:r>
          </a:p>
        </p:txBody>
      </p:sp>
      <p:sp>
        <p:nvSpPr>
          <p:cNvPr id="2062" name="Text Box 191"/>
          <p:cNvSpPr txBox="1">
            <a:spLocks noChangeArrowheads="1"/>
          </p:cNvSpPr>
          <p:nvPr/>
        </p:nvSpPr>
        <p:spPr bwMode="auto">
          <a:xfrm>
            <a:off x="6738950" y="1714488"/>
            <a:ext cx="1439863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 dirty="0"/>
              <a:t>Организационно-контрольное управление</a:t>
            </a:r>
          </a:p>
        </p:txBody>
      </p:sp>
      <p:sp>
        <p:nvSpPr>
          <p:cNvPr id="2063" name="Text Box 192"/>
          <p:cNvSpPr txBox="1">
            <a:spLocks noChangeArrowheads="1"/>
          </p:cNvSpPr>
          <p:nvPr/>
        </p:nvSpPr>
        <p:spPr bwMode="auto">
          <a:xfrm>
            <a:off x="3524240" y="1214422"/>
            <a:ext cx="1439862" cy="492443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 dirty="0"/>
              <a:t>Заместитель главы администрации </a:t>
            </a:r>
            <a:r>
              <a:rPr lang="ru-RU" sz="800" dirty="0" smtClean="0"/>
              <a:t>– начальник Управления </a:t>
            </a:r>
            <a:r>
              <a:rPr lang="ru-RU" sz="800" dirty="0" smtClean="0"/>
              <a:t>строительства и архитектуры</a:t>
            </a:r>
            <a:r>
              <a:rPr lang="ru-RU" sz="700" b="1" dirty="0" smtClean="0"/>
              <a:t> </a:t>
            </a:r>
            <a:r>
              <a:rPr lang="ru-RU" sz="700" dirty="0" smtClean="0"/>
              <a:t>- </a:t>
            </a:r>
            <a:r>
              <a:rPr lang="ru-RU" sz="700" dirty="0" err="1" smtClean="0"/>
              <a:t>ю.л</a:t>
            </a:r>
            <a:r>
              <a:rPr lang="ru-RU" sz="700" dirty="0" smtClean="0"/>
              <a:t>. </a:t>
            </a:r>
            <a:endParaRPr lang="ru-RU" sz="800" dirty="0"/>
          </a:p>
        </p:txBody>
      </p:sp>
      <p:sp>
        <p:nvSpPr>
          <p:cNvPr id="2064" name="Text Box 201"/>
          <p:cNvSpPr txBox="1">
            <a:spLocks noChangeArrowheads="1"/>
          </p:cNvSpPr>
          <p:nvPr/>
        </p:nvSpPr>
        <p:spPr bwMode="auto">
          <a:xfrm>
            <a:off x="238092" y="3929066"/>
            <a:ext cx="1357322" cy="184666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Комитет по управлению имуществом –ю.л. </a:t>
            </a:r>
          </a:p>
        </p:txBody>
      </p:sp>
      <p:sp>
        <p:nvSpPr>
          <p:cNvPr id="2065" name="Text Box 205"/>
          <p:cNvSpPr txBox="1">
            <a:spLocks noChangeArrowheads="1"/>
          </p:cNvSpPr>
          <p:nvPr/>
        </p:nvSpPr>
        <p:spPr bwMode="auto">
          <a:xfrm>
            <a:off x="238092" y="2928934"/>
            <a:ext cx="1368424" cy="184666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Управление экономического развития и АПК </a:t>
            </a:r>
            <a:endParaRPr lang="ru-RU"/>
          </a:p>
        </p:txBody>
      </p:sp>
      <p:sp>
        <p:nvSpPr>
          <p:cNvPr id="2066" name="Text Box 206"/>
          <p:cNvSpPr txBox="1">
            <a:spLocks noChangeArrowheads="1"/>
          </p:cNvSpPr>
          <p:nvPr/>
        </p:nvSpPr>
        <p:spPr bwMode="auto">
          <a:xfrm>
            <a:off x="166654" y="1214422"/>
            <a:ext cx="1439863" cy="28257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800" b="1" dirty="0"/>
              <a:t>1-ый Заместитель главы администрации </a:t>
            </a:r>
          </a:p>
        </p:txBody>
      </p:sp>
      <p:sp>
        <p:nvSpPr>
          <p:cNvPr id="2067" name="Text Box 219"/>
          <p:cNvSpPr txBox="1">
            <a:spLocks noChangeArrowheads="1"/>
          </p:cNvSpPr>
          <p:nvPr/>
        </p:nvSpPr>
        <p:spPr bwMode="auto">
          <a:xfrm>
            <a:off x="200025" y="1571612"/>
            <a:ext cx="1439863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Финансовое управление –ю.л.</a:t>
            </a:r>
            <a:br>
              <a:rPr lang="ru-RU" b="1"/>
            </a:br>
            <a:endParaRPr lang="ru-RU" b="1"/>
          </a:p>
        </p:txBody>
      </p:sp>
      <p:cxnSp>
        <p:nvCxnSpPr>
          <p:cNvPr id="2069" name="AutoShape 228"/>
          <p:cNvCxnSpPr>
            <a:cxnSpLocks noChangeShapeType="1"/>
          </p:cNvCxnSpPr>
          <p:nvPr/>
        </p:nvCxnSpPr>
        <p:spPr bwMode="auto">
          <a:xfrm flipH="1">
            <a:off x="1881166" y="500042"/>
            <a:ext cx="3587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71" name="AutoShape 230"/>
          <p:cNvCxnSpPr>
            <a:cxnSpLocks noChangeShapeType="1"/>
          </p:cNvCxnSpPr>
          <p:nvPr/>
        </p:nvCxnSpPr>
        <p:spPr bwMode="auto">
          <a:xfrm flipH="1">
            <a:off x="2216150" y="692150"/>
            <a:ext cx="865188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2072" name="AutoShape 233"/>
          <p:cNvSpPr>
            <a:spLocks noChangeArrowheads="1"/>
          </p:cNvSpPr>
          <p:nvPr/>
        </p:nvSpPr>
        <p:spPr bwMode="auto">
          <a:xfrm>
            <a:off x="5024438" y="836613"/>
            <a:ext cx="144462" cy="215900"/>
          </a:xfrm>
          <a:prstGeom prst="downArrow">
            <a:avLst>
              <a:gd name="adj1" fmla="val 50000"/>
              <a:gd name="adj2" fmla="val 37363"/>
            </a:avLst>
          </a:prstGeom>
          <a:solidFill>
            <a:srgbClr val="FFFFFF"/>
          </a:solidFill>
          <a:ln w="9525" algn="ctr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spcBef>
                <a:spcPct val="50000"/>
              </a:spcBef>
            </a:pPr>
            <a:endParaRPr lang="ru-RU"/>
          </a:p>
        </p:txBody>
      </p:sp>
      <p:cxnSp>
        <p:nvCxnSpPr>
          <p:cNvPr id="2073" name="AutoShape 234"/>
          <p:cNvCxnSpPr>
            <a:cxnSpLocks noChangeShapeType="1"/>
          </p:cNvCxnSpPr>
          <p:nvPr/>
        </p:nvCxnSpPr>
        <p:spPr bwMode="auto">
          <a:xfrm>
            <a:off x="776288" y="1052513"/>
            <a:ext cx="8424862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074" name="AutoShape 235"/>
          <p:cNvCxnSpPr>
            <a:cxnSpLocks noChangeShapeType="1"/>
          </p:cNvCxnSpPr>
          <p:nvPr/>
        </p:nvCxnSpPr>
        <p:spPr bwMode="auto">
          <a:xfrm>
            <a:off x="776288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77" name="AutoShape 254"/>
          <p:cNvCxnSpPr>
            <a:cxnSpLocks noChangeShapeType="1"/>
          </p:cNvCxnSpPr>
          <p:nvPr/>
        </p:nvCxnSpPr>
        <p:spPr bwMode="auto">
          <a:xfrm>
            <a:off x="2505075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81" name="AutoShape 272"/>
          <p:cNvCxnSpPr>
            <a:cxnSpLocks noChangeShapeType="1"/>
          </p:cNvCxnSpPr>
          <p:nvPr/>
        </p:nvCxnSpPr>
        <p:spPr bwMode="auto">
          <a:xfrm rot="5400000">
            <a:off x="5772953" y="2235997"/>
            <a:ext cx="1658935" cy="12691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082" name="AutoShape 274"/>
          <p:cNvCxnSpPr>
            <a:cxnSpLocks noChangeShapeType="1"/>
          </p:cNvCxnSpPr>
          <p:nvPr/>
        </p:nvCxnSpPr>
        <p:spPr bwMode="auto">
          <a:xfrm>
            <a:off x="6596074" y="1785926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83" name="AutoShape 281"/>
          <p:cNvCxnSpPr>
            <a:cxnSpLocks noChangeShapeType="1"/>
          </p:cNvCxnSpPr>
          <p:nvPr/>
        </p:nvCxnSpPr>
        <p:spPr bwMode="auto">
          <a:xfrm>
            <a:off x="4232275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84" name="AutoShape 282"/>
          <p:cNvCxnSpPr>
            <a:cxnSpLocks noChangeShapeType="1"/>
          </p:cNvCxnSpPr>
          <p:nvPr/>
        </p:nvCxnSpPr>
        <p:spPr bwMode="auto">
          <a:xfrm rot="5400000">
            <a:off x="7597000" y="2143116"/>
            <a:ext cx="1427966" cy="794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085" name="AutoShape 284"/>
          <p:cNvCxnSpPr>
            <a:cxnSpLocks noChangeShapeType="1"/>
          </p:cNvCxnSpPr>
          <p:nvPr/>
        </p:nvCxnSpPr>
        <p:spPr bwMode="auto">
          <a:xfrm rot="5400000">
            <a:off x="3417083" y="1964521"/>
            <a:ext cx="500066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087" name="AutoShape 287"/>
          <p:cNvCxnSpPr>
            <a:cxnSpLocks noChangeShapeType="1"/>
          </p:cNvCxnSpPr>
          <p:nvPr/>
        </p:nvCxnSpPr>
        <p:spPr bwMode="auto">
          <a:xfrm flipH="1">
            <a:off x="5024438" y="14128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89" name="AutoShape 289"/>
          <p:cNvCxnSpPr>
            <a:cxnSpLocks noChangeShapeType="1"/>
          </p:cNvCxnSpPr>
          <p:nvPr/>
        </p:nvCxnSpPr>
        <p:spPr bwMode="auto">
          <a:xfrm>
            <a:off x="7400925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90" name="AutoShape 290"/>
          <p:cNvCxnSpPr>
            <a:cxnSpLocks noChangeShapeType="1"/>
          </p:cNvCxnSpPr>
          <p:nvPr/>
        </p:nvCxnSpPr>
        <p:spPr bwMode="auto">
          <a:xfrm>
            <a:off x="5816600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91" name="AutoShape 292"/>
          <p:cNvCxnSpPr>
            <a:cxnSpLocks noChangeShapeType="1"/>
          </p:cNvCxnSpPr>
          <p:nvPr/>
        </p:nvCxnSpPr>
        <p:spPr bwMode="auto">
          <a:xfrm>
            <a:off x="8310586" y="1785926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92" name="AutoShape 293"/>
          <p:cNvCxnSpPr>
            <a:cxnSpLocks noChangeShapeType="1"/>
          </p:cNvCxnSpPr>
          <p:nvPr/>
        </p:nvCxnSpPr>
        <p:spPr bwMode="auto">
          <a:xfrm>
            <a:off x="8310586" y="2143116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93" name="AutoShape 294"/>
          <p:cNvCxnSpPr>
            <a:cxnSpLocks noChangeShapeType="1"/>
          </p:cNvCxnSpPr>
          <p:nvPr/>
        </p:nvCxnSpPr>
        <p:spPr bwMode="auto">
          <a:xfrm>
            <a:off x="5024438" y="2133600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94" name="AutoShape 309"/>
          <p:cNvCxnSpPr>
            <a:cxnSpLocks noChangeShapeType="1"/>
          </p:cNvCxnSpPr>
          <p:nvPr/>
        </p:nvCxnSpPr>
        <p:spPr bwMode="auto">
          <a:xfrm>
            <a:off x="5024438" y="18446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95" name="AutoShape 320"/>
          <p:cNvCxnSpPr>
            <a:cxnSpLocks noChangeShapeType="1"/>
          </p:cNvCxnSpPr>
          <p:nvPr/>
        </p:nvCxnSpPr>
        <p:spPr bwMode="auto">
          <a:xfrm>
            <a:off x="309530" y="1857364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2097" name="Text Box 535"/>
          <p:cNvSpPr txBox="1">
            <a:spLocks noChangeArrowheads="1"/>
          </p:cNvSpPr>
          <p:nvPr/>
        </p:nvSpPr>
        <p:spPr bwMode="auto">
          <a:xfrm>
            <a:off x="5168900" y="2106613"/>
            <a:ext cx="1368425" cy="184666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 dirty="0"/>
              <a:t>Отдел </a:t>
            </a:r>
            <a:r>
              <a:rPr lang="ru-RU" b="1" dirty="0" smtClean="0"/>
              <a:t>ГОЧС и территориальной безопасности</a:t>
            </a:r>
            <a:endParaRPr lang="ru-RU" b="1" dirty="0"/>
          </a:p>
        </p:txBody>
      </p:sp>
      <p:cxnSp>
        <p:nvCxnSpPr>
          <p:cNvPr id="2098" name="AutoShape 537"/>
          <p:cNvCxnSpPr>
            <a:cxnSpLocks noChangeShapeType="1"/>
          </p:cNvCxnSpPr>
          <p:nvPr/>
        </p:nvCxnSpPr>
        <p:spPr bwMode="auto">
          <a:xfrm>
            <a:off x="9904413" y="1358884"/>
            <a:ext cx="1587" cy="71913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099" name="AutoShape 540"/>
          <p:cNvCxnSpPr>
            <a:cxnSpLocks noChangeShapeType="1"/>
          </p:cNvCxnSpPr>
          <p:nvPr/>
        </p:nvCxnSpPr>
        <p:spPr bwMode="auto">
          <a:xfrm flipH="1">
            <a:off x="6608763" y="14128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00" name="AutoShape 541"/>
          <p:cNvCxnSpPr>
            <a:cxnSpLocks noChangeShapeType="1"/>
          </p:cNvCxnSpPr>
          <p:nvPr/>
        </p:nvCxnSpPr>
        <p:spPr bwMode="auto">
          <a:xfrm>
            <a:off x="9201150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01" name="AutoShape 542"/>
          <p:cNvCxnSpPr>
            <a:cxnSpLocks noChangeShapeType="1"/>
          </p:cNvCxnSpPr>
          <p:nvPr/>
        </p:nvCxnSpPr>
        <p:spPr bwMode="auto">
          <a:xfrm rot="5400000">
            <a:off x="6417479" y="2393149"/>
            <a:ext cx="928694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102" name="AutoShape 543"/>
          <p:cNvCxnSpPr>
            <a:cxnSpLocks noChangeShapeType="1"/>
          </p:cNvCxnSpPr>
          <p:nvPr/>
        </p:nvCxnSpPr>
        <p:spPr bwMode="auto">
          <a:xfrm>
            <a:off x="6881826" y="2143116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2104" name="Text Box 546"/>
          <p:cNvSpPr txBox="1">
            <a:spLocks noChangeArrowheads="1"/>
          </p:cNvSpPr>
          <p:nvPr/>
        </p:nvSpPr>
        <p:spPr bwMode="auto">
          <a:xfrm>
            <a:off x="452406" y="1857364"/>
            <a:ext cx="1143008" cy="9233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Бюджетный отдел</a:t>
            </a:r>
          </a:p>
        </p:txBody>
      </p:sp>
      <p:sp>
        <p:nvSpPr>
          <p:cNvPr id="2105" name="Text Box 547"/>
          <p:cNvSpPr txBox="1">
            <a:spLocks noChangeArrowheads="1"/>
          </p:cNvSpPr>
          <p:nvPr/>
        </p:nvSpPr>
        <p:spPr bwMode="auto">
          <a:xfrm>
            <a:off x="452406" y="2000240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казначейского исполнения бюджета</a:t>
            </a:r>
          </a:p>
        </p:txBody>
      </p:sp>
      <p:sp>
        <p:nvSpPr>
          <p:cNvPr id="2106" name="Text Box 548"/>
          <p:cNvSpPr txBox="1">
            <a:spLocks noChangeArrowheads="1"/>
          </p:cNvSpPr>
          <p:nvPr/>
        </p:nvSpPr>
        <p:spPr bwMode="auto">
          <a:xfrm>
            <a:off x="452406" y="2214554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Отдел учета исполнения бюджета и сводной отчетности</a:t>
            </a:r>
          </a:p>
        </p:txBody>
      </p:sp>
      <p:sp>
        <p:nvSpPr>
          <p:cNvPr id="2107" name="Text Box 549"/>
          <p:cNvSpPr txBox="1">
            <a:spLocks noChangeArrowheads="1"/>
          </p:cNvSpPr>
          <p:nvPr/>
        </p:nvSpPr>
        <p:spPr bwMode="auto">
          <a:xfrm>
            <a:off x="452406" y="2500306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Отдел планирования доходов</a:t>
            </a:r>
          </a:p>
        </p:txBody>
      </p:sp>
      <p:sp>
        <p:nvSpPr>
          <p:cNvPr id="2108" name="Text Box 550"/>
          <p:cNvSpPr txBox="1">
            <a:spLocks noChangeArrowheads="1"/>
          </p:cNvSpPr>
          <p:nvPr/>
        </p:nvSpPr>
        <p:spPr bwMode="auto">
          <a:xfrm>
            <a:off x="452406" y="2714620"/>
            <a:ext cx="1143008" cy="9233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Отдел финансового </a:t>
            </a:r>
            <a:r>
              <a:rPr lang="ru-RU" dirty="0" smtClean="0"/>
              <a:t>контроля</a:t>
            </a:r>
          </a:p>
        </p:txBody>
      </p:sp>
      <p:cxnSp>
        <p:nvCxnSpPr>
          <p:cNvPr id="2109" name="AutoShape 551"/>
          <p:cNvCxnSpPr>
            <a:cxnSpLocks noChangeShapeType="1"/>
          </p:cNvCxnSpPr>
          <p:nvPr/>
        </p:nvCxnSpPr>
        <p:spPr bwMode="auto">
          <a:xfrm rot="5400000">
            <a:off x="-154023" y="2249479"/>
            <a:ext cx="928694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sp>
        <p:nvSpPr>
          <p:cNvPr id="2114" name="Text Box 559"/>
          <p:cNvSpPr txBox="1">
            <a:spLocks noChangeArrowheads="1"/>
          </p:cNvSpPr>
          <p:nvPr/>
        </p:nvSpPr>
        <p:spPr bwMode="auto">
          <a:xfrm>
            <a:off x="2166918" y="1571612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жкх, транспорта и экологии</a:t>
            </a:r>
          </a:p>
        </p:txBody>
      </p:sp>
      <p:sp>
        <p:nvSpPr>
          <p:cNvPr id="2116" name="Text Box 561"/>
          <p:cNvSpPr txBox="1">
            <a:spLocks noChangeArrowheads="1"/>
          </p:cNvSpPr>
          <p:nvPr/>
        </p:nvSpPr>
        <p:spPr bwMode="auto">
          <a:xfrm>
            <a:off x="3809992" y="1857364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Отдел  капитального строительства</a:t>
            </a:r>
          </a:p>
        </p:txBody>
      </p:sp>
      <p:cxnSp>
        <p:nvCxnSpPr>
          <p:cNvPr id="2117" name="AutoShape 562"/>
          <p:cNvCxnSpPr>
            <a:cxnSpLocks noChangeShapeType="1"/>
          </p:cNvCxnSpPr>
          <p:nvPr/>
        </p:nvCxnSpPr>
        <p:spPr bwMode="auto">
          <a:xfrm rot="5400000">
            <a:off x="1739084" y="1785132"/>
            <a:ext cx="571504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118" name="AutoShape 563"/>
          <p:cNvCxnSpPr>
            <a:cxnSpLocks noChangeShapeType="1"/>
          </p:cNvCxnSpPr>
          <p:nvPr/>
        </p:nvCxnSpPr>
        <p:spPr bwMode="auto">
          <a:xfrm>
            <a:off x="2024042" y="1643050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19" name="AutoShape 564"/>
          <p:cNvCxnSpPr>
            <a:cxnSpLocks noChangeShapeType="1"/>
          </p:cNvCxnSpPr>
          <p:nvPr/>
        </p:nvCxnSpPr>
        <p:spPr bwMode="auto">
          <a:xfrm>
            <a:off x="2024042" y="1857364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20" name="AutoShape 565"/>
          <p:cNvCxnSpPr>
            <a:cxnSpLocks noChangeShapeType="1"/>
          </p:cNvCxnSpPr>
          <p:nvPr/>
        </p:nvCxnSpPr>
        <p:spPr bwMode="auto">
          <a:xfrm>
            <a:off x="2024042" y="2071678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2121" name="Text Box 567"/>
          <p:cNvSpPr txBox="1">
            <a:spLocks noChangeArrowheads="1"/>
          </p:cNvSpPr>
          <p:nvPr/>
        </p:nvSpPr>
        <p:spPr bwMode="auto">
          <a:xfrm>
            <a:off x="8667776" y="2285992"/>
            <a:ext cx="1150938" cy="184666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Отдел  дополнительного </a:t>
            </a:r>
            <a:r>
              <a:rPr lang="ru-RU" dirty="0" smtClean="0"/>
              <a:t>и дошкольного </a:t>
            </a:r>
            <a:r>
              <a:rPr lang="ru-RU" dirty="0"/>
              <a:t>образования</a:t>
            </a:r>
          </a:p>
        </p:txBody>
      </p:sp>
      <p:sp>
        <p:nvSpPr>
          <p:cNvPr id="2122" name="Text Box 568"/>
          <p:cNvSpPr txBox="1">
            <a:spLocks noChangeArrowheads="1"/>
          </p:cNvSpPr>
          <p:nvPr/>
        </p:nvSpPr>
        <p:spPr bwMode="auto">
          <a:xfrm>
            <a:off x="8667776" y="2571744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общего образования</a:t>
            </a:r>
          </a:p>
        </p:txBody>
      </p:sp>
      <p:cxnSp>
        <p:nvCxnSpPr>
          <p:cNvPr id="2123" name="AutoShape 569"/>
          <p:cNvCxnSpPr>
            <a:cxnSpLocks noChangeShapeType="1"/>
          </p:cNvCxnSpPr>
          <p:nvPr/>
        </p:nvCxnSpPr>
        <p:spPr bwMode="auto">
          <a:xfrm rot="5400000">
            <a:off x="8310586" y="2428868"/>
            <a:ext cx="428628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124" name="AutoShape 570"/>
          <p:cNvCxnSpPr>
            <a:cxnSpLocks noChangeShapeType="1"/>
          </p:cNvCxnSpPr>
          <p:nvPr/>
        </p:nvCxnSpPr>
        <p:spPr bwMode="auto">
          <a:xfrm>
            <a:off x="8524900" y="2357430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25" name="AutoShape 571"/>
          <p:cNvCxnSpPr>
            <a:cxnSpLocks noChangeShapeType="1"/>
          </p:cNvCxnSpPr>
          <p:nvPr/>
        </p:nvCxnSpPr>
        <p:spPr bwMode="auto">
          <a:xfrm>
            <a:off x="8524900" y="2643182"/>
            <a:ext cx="14446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2126" name="Text Box 574"/>
          <p:cNvSpPr txBox="1">
            <a:spLocks noChangeArrowheads="1"/>
          </p:cNvSpPr>
          <p:nvPr/>
        </p:nvSpPr>
        <p:spPr bwMode="auto">
          <a:xfrm>
            <a:off x="7024702" y="2000240"/>
            <a:ext cx="1150937" cy="3778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Отдел  социальных коммуникаций и организационной работы, протокола и контроля</a:t>
            </a:r>
          </a:p>
        </p:txBody>
      </p:sp>
      <p:sp>
        <p:nvSpPr>
          <p:cNvPr id="2127" name="Text Box 576"/>
          <p:cNvSpPr txBox="1">
            <a:spLocks noChangeArrowheads="1"/>
          </p:cNvSpPr>
          <p:nvPr/>
        </p:nvSpPr>
        <p:spPr bwMode="auto">
          <a:xfrm>
            <a:off x="7024702" y="2428868"/>
            <a:ext cx="1150937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делопроизводства и работы с обращениями граждан</a:t>
            </a:r>
          </a:p>
        </p:txBody>
      </p:sp>
      <p:sp>
        <p:nvSpPr>
          <p:cNvPr id="2128" name="Text Box 577"/>
          <p:cNvSpPr txBox="1">
            <a:spLocks noChangeArrowheads="1"/>
          </p:cNvSpPr>
          <p:nvPr/>
        </p:nvSpPr>
        <p:spPr bwMode="auto">
          <a:xfrm>
            <a:off x="7024702" y="2786058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 информационных технологий</a:t>
            </a:r>
          </a:p>
        </p:txBody>
      </p:sp>
      <p:cxnSp>
        <p:nvCxnSpPr>
          <p:cNvPr id="2129" name="AutoShape 579"/>
          <p:cNvCxnSpPr>
            <a:cxnSpLocks noChangeShapeType="1"/>
          </p:cNvCxnSpPr>
          <p:nvPr/>
        </p:nvCxnSpPr>
        <p:spPr bwMode="auto">
          <a:xfrm>
            <a:off x="6881826" y="2500306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30" name="AutoShape 580"/>
          <p:cNvCxnSpPr>
            <a:cxnSpLocks noChangeShapeType="1"/>
          </p:cNvCxnSpPr>
          <p:nvPr/>
        </p:nvCxnSpPr>
        <p:spPr bwMode="auto">
          <a:xfrm>
            <a:off x="6881826" y="2857496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2131" name="Text Box 582"/>
          <p:cNvSpPr txBox="1">
            <a:spLocks noChangeArrowheads="1"/>
          </p:cNvSpPr>
          <p:nvPr/>
        </p:nvSpPr>
        <p:spPr bwMode="auto">
          <a:xfrm>
            <a:off x="452406" y="3214686"/>
            <a:ext cx="1150937" cy="9233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Отдел  </a:t>
            </a:r>
            <a:r>
              <a:rPr lang="ru-RU" dirty="0" smtClean="0"/>
              <a:t>инвестиций и экономики</a:t>
            </a:r>
            <a:endParaRPr lang="ru-RU" dirty="0"/>
          </a:p>
        </p:txBody>
      </p:sp>
      <p:sp>
        <p:nvSpPr>
          <p:cNvPr id="2132" name="Text Box 583"/>
          <p:cNvSpPr txBox="1">
            <a:spLocks noChangeArrowheads="1"/>
          </p:cNvSpPr>
          <p:nvPr/>
        </p:nvSpPr>
        <p:spPr bwMode="auto">
          <a:xfrm>
            <a:off x="452406" y="3357562"/>
            <a:ext cx="1150937" cy="184666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Отдел  развития </a:t>
            </a:r>
            <a:r>
              <a:rPr lang="ru-RU" dirty="0" smtClean="0"/>
              <a:t>предпринимательства</a:t>
            </a:r>
            <a:endParaRPr lang="ru-RU" dirty="0"/>
          </a:p>
        </p:txBody>
      </p:sp>
      <p:cxnSp>
        <p:nvCxnSpPr>
          <p:cNvPr id="2133" name="AutoShape 584"/>
          <p:cNvCxnSpPr>
            <a:cxnSpLocks noChangeShapeType="1"/>
          </p:cNvCxnSpPr>
          <p:nvPr/>
        </p:nvCxnSpPr>
        <p:spPr bwMode="auto">
          <a:xfrm>
            <a:off x="309530" y="3143248"/>
            <a:ext cx="0" cy="57467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134" name="AutoShape 585"/>
          <p:cNvCxnSpPr>
            <a:cxnSpLocks noChangeShapeType="1"/>
          </p:cNvCxnSpPr>
          <p:nvPr/>
        </p:nvCxnSpPr>
        <p:spPr bwMode="auto">
          <a:xfrm>
            <a:off x="309530" y="3286124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35" name="AutoShape 586"/>
          <p:cNvCxnSpPr>
            <a:cxnSpLocks noChangeShapeType="1"/>
          </p:cNvCxnSpPr>
          <p:nvPr/>
        </p:nvCxnSpPr>
        <p:spPr bwMode="auto">
          <a:xfrm>
            <a:off x="309530" y="3714752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2136" name="Text Box 587"/>
          <p:cNvSpPr txBox="1">
            <a:spLocks noChangeArrowheads="1"/>
          </p:cNvSpPr>
          <p:nvPr/>
        </p:nvSpPr>
        <p:spPr bwMode="auto">
          <a:xfrm>
            <a:off x="452406" y="4214818"/>
            <a:ext cx="1150937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Отдел  муниципальной собственности и обеспечения деятельности</a:t>
            </a:r>
          </a:p>
        </p:txBody>
      </p:sp>
      <p:sp>
        <p:nvSpPr>
          <p:cNvPr id="2137" name="Text Box 588"/>
          <p:cNvSpPr txBox="1">
            <a:spLocks noChangeArrowheads="1"/>
          </p:cNvSpPr>
          <p:nvPr/>
        </p:nvSpPr>
        <p:spPr bwMode="auto">
          <a:xfrm>
            <a:off x="452406" y="4572008"/>
            <a:ext cx="1150937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земельных отношений</a:t>
            </a:r>
          </a:p>
        </p:txBody>
      </p:sp>
      <p:sp>
        <p:nvSpPr>
          <p:cNvPr id="2138" name="Text Box 589"/>
          <p:cNvSpPr txBox="1">
            <a:spLocks noChangeArrowheads="1"/>
          </p:cNvSpPr>
          <p:nvPr/>
        </p:nvSpPr>
        <p:spPr bwMode="auto">
          <a:xfrm>
            <a:off x="452406" y="4714884"/>
            <a:ext cx="1150937" cy="184666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Сектор муниципального земельного контроля</a:t>
            </a:r>
          </a:p>
        </p:txBody>
      </p:sp>
      <p:cxnSp>
        <p:nvCxnSpPr>
          <p:cNvPr id="2139" name="AutoShape 591"/>
          <p:cNvCxnSpPr>
            <a:cxnSpLocks noChangeShapeType="1"/>
          </p:cNvCxnSpPr>
          <p:nvPr/>
        </p:nvCxnSpPr>
        <p:spPr bwMode="auto">
          <a:xfrm rot="5400000">
            <a:off x="-11147" y="4464057"/>
            <a:ext cx="64294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140" name="AutoShape 592"/>
          <p:cNvCxnSpPr>
            <a:cxnSpLocks noChangeShapeType="1"/>
          </p:cNvCxnSpPr>
          <p:nvPr/>
        </p:nvCxnSpPr>
        <p:spPr bwMode="auto">
          <a:xfrm>
            <a:off x="309530" y="4286256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41" name="AutoShape 593"/>
          <p:cNvCxnSpPr>
            <a:cxnSpLocks noChangeShapeType="1"/>
          </p:cNvCxnSpPr>
          <p:nvPr/>
        </p:nvCxnSpPr>
        <p:spPr bwMode="auto">
          <a:xfrm>
            <a:off x="309530" y="4643446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42" name="AutoShape 594"/>
          <p:cNvCxnSpPr>
            <a:cxnSpLocks noChangeShapeType="1"/>
          </p:cNvCxnSpPr>
          <p:nvPr/>
        </p:nvCxnSpPr>
        <p:spPr bwMode="auto">
          <a:xfrm>
            <a:off x="309530" y="4786322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2143" name="Text Box 605"/>
          <p:cNvSpPr txBox="1">
            <a:spLocks noChangeArrowheads="1"/>
          </p:cNvSpPr>
          <p:nvPr/>
        </p:nvSpPr>
        <p:spPr bwMode="auto">
          <a:xfrm>
            <a:off x="8524900" y="2786058"/>
            <a:ext cx="1285884" cy="184666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 dirty="0"/>
              <a:t>Отдел по обеспечению деятельности  КДН и ЗП</a:t>
            </a:r>
          </a:p>
        </p:txBody>
      </p:sp>
      <p:sp>
        <p:nvSpPr>
          <p:cNvPr id="2144" name="Text Box 608"/>
          <p:cNvSpPr txBox="1">
            <a:spLocks noChangeArrowheads="1"/>
          </p:cNvSpPr>
          <p:nvPr/>
        </p:nvSpPr>
        <p:spPr bwMode="auto">
          <a:xfrm>
            <a:off x="2166918" y="1857364"/>
            <a:ext cx="1143008" cy="9233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Отдел жилищных субсидий  </a:t>
            </a:r>
          </a:p>
        </p:txBody>
      </p:sp>
      <p:sp>
        <p:nvSpPr>
          <p:cNvPr id="2145" name="Text Box 609"/>
          <p:cNvSpPr txBox="1">
            <a:spLocks noChangeArrowheads="1"/>
          </p:cNvSpPr>
          <p:nvPr/>
        </p:nvSpPr>
        <p:spPr bwMode="auto">
          <a:xfrm>
            <a:off x="6810388" y="3071810"/>
            <a:ext cx="1366838" cy="107722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wrap="square"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700" b="1" dirty="0"/>
              <a:t>Отдел районный архив</a:t>
            </a:r>
          </a:p>
        </p:txBody>
      </p:sp>
      <p:cxnSp>
        <p:nvCxnSpPr>
          <p:cNvPr id="2147" name="AutoShape 612"/>
          <p:cNvCxnSpPr>
            <a:cxnSpLocks noChangeShapeType="1"/>
          </p:cNvCxnSpPr>
          <p:nvPr/>
        </p:nvCxnSpPr>
        <p:spPr bwMode="auto">
          <a:xfrm>
            <a:off x="8310586" y="2857496"/>
            <a:ext cx="21431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48" name="AutoShape 613"/>
          <p:cNvCxnSpPr>
            <a:cxnSpLocks noChangeShapeType="1"/>
          </p:cNvCxnSpPr>
          <p:nvPr/>
        </p:nvCxnSpPr>
        <p:spPr bwMode="auto">
          <a:xfrm>
            <a:off x="6596074" y="3071810"/>
            <a:ext cx="20162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15" name="Text Box 614"/>
          <p:cNvSpPr txBox="1">
            <a:spLocks noChangeArrowheads="1"/>
          </p:cNvSpPr>
          <p:nvPr/>
        </p:nvSpPr>
        <p:spPr bwMode="auto">
          <a:xfrm>
            <a:off x="6176963" y="5805488"/>
            <a:ext cx="2808287" cy="4191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dirty="0">
                <a:latin typeface="Times New Roman" pitchFamily="18" charset="0"/>
              </a:rPr>
              <a:t>ВСЕГО численность –</a:t>
            </a:r>
            <a:r>
              <a:rPr lang="ru-RU" sz="800" dirty="0">
                <a:latin typeface="Times New Roman" pitchFamily="18" charset="0"/>
              </a:rPr>
              <a:t> </a:t>
            </a:r>
            <a:r>
              <a:rPr lang="ru-RU" sz="800" b="1" dirty="0">
                <a:latin typeface="+mn-lt"/>
              </a:rPr>
              <a:t>97</a:t>
            </a:r>
            <a:r>
              <a:rPr lang="ru-RU" sz="800" b="1" dirty="0">
                <a:latin typeface="Times New Roman" pitchFamily="18" charset="0"/>
              </a:rPr>
              <a:t>, в том числе:</a:t>
            </a:r>
          </a:p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u="sng" dirty="0">
                <a:latin typeface="Times New Roman" pitchFamily="18" charset="0"/>
              </a:rPr>
              <a:t>1. Муниципальных служащих </a:t>
            </a:r>
            <a:r>
              <a:rPr lang="ru-RU" sz="800" b="1" dirty="0">
                <a:latin typeface="Times New Roman" pitchFamily="18" charset="0"/>
              </a:rPr>
              <a:t>– </a:t>
            </a:r>
            <a:r>
              <a:rPr lang="ru-RU" sz="800" b="1" dirty="0">
                <a:latin typeface="+mn-lt"/>
              </a:rPr>
              <a:t>55</a:t>
            </a:r>
          </a:p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u="sng" dirty="0">
                <a:latin typeface="Times New Roman" pitchFamily="18" charset="0"/>
              </a:rPr>
              <a:t>2. Технический персонал </a:t>
            </a:r>
            <a:r>
              <a:rPr lang="ru-RU" sz="800" b="1" dirty="0">
                <a:latin typeface="Times New Roman" pitchFamily="18" charset="0"/>
              </a:rPr>
              <a:t>– </a:t>
            </a:r>
            <a:r>
              <a:rPr lang="ru-RU" sz="800" b="1" dirty="0">
                <a:latin typeface="+mn-lt"/>
              </a:rPr>
              <a:t>42</a:t>
            </a:r>
            <a:endParaRPr lang="ru-RU" sz="800" b="1" u="sng" dirty="0">
              <a:latin typeface="+mn-lt"/>
            </a:endParaRPr>
          </a:p>
        </p:txBody>
      </p:sp>
      <p:sp>
        <p:nvSpPr>
          <p:cNvPr id="2150" name="Text Box 615"/>
          <p:cNvSpPr txBox="1">
            <a:spLocks noChangeArrowheads="1"/>
          </p:cNvSpPr>
          <p:nvPr/>
        </p:nvSpPr>
        <p:spPr bwMode="auto">
          <a:xfrm>
            <a:off x="7024702" y="3286124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Сектор  по учету документов по личному составу</a:t>
            </a:r>
          </a:p>
        </p:txBody>
      </p:sp>
      <p:cxnSp>
        <p:nvCxnSpPr>
          <p:cNvPr id="2151" name="AutoShape 616"/>
          <p:cNvCxnSpPr>
            <a:cxnSpLocks noChangeShapeType="1"/>
          </p:cNvCxnSpPr>
          <p:nvPr/>
        </p:nvCxnSpPr>
        <p:spPr bwMode="auto">
          <a:xfrm rot="16200000" flipH="1">
            <a:off x="6810389" y="3286123"/>
            <a:ext cx="142875" cy="1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152" name="AutoShape 617"/>
          <p:cNvCxnSpPr>
            <a:cxnSpLocks noChangeShapeType="1"/>
          </p:cNvCxnSpPr>
          <p:nvPr/>
        </p:nvCxnSpPr>
        <p:spPr bwMode="auto">
          <a:xfrm>
            <a:off x="6881826" y="3357562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06" name="AutoShape 320"/>
          <p:cNvCxnSpPr>
            <a:cxnSpLocks noChangeShapeType="1"/>
          </p:cNvCxnSpPr>
          <p:nvPr/>
        </p:nvCxnSpPr>
        <p:spPr bwMode="auto">
          <a:xfrm>
            <a:off x="309530" y="2071678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07" name="AutoShape 320"/>
          <p:cNvCxnSpPr>
            <a:cxnSpLocks noChangeShapeType="1"/>
          </p:cNvCxnSpPr>
          <p:nvPr/>
        </p:nvCxnSpPr>
        <p:spPr bwMode="auto">
          <a:xfrm>
            <a:off x="309530" y="2285992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08" name="AutoShape 320"/>
          <p:cNvCxnSpPr>
            <a:cxnSpLocks noChangeShapeType="1"/>
          </p:cNvCxnSpPr>
          <p:nvPr/>
        </p:nvCxnSpPr>
        <p:spPr bwMode="auto">
          <a:xfrm>
            <a:off x="309530" y="2571744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09" name="AutoShape 320"/>
          <p:cNvCxnSpPr>
            <a:cxnSpLocks noChangeShapeType="1"/>
          </p:cNvCxnSpPr>
          <p:nvPr/>
        </p:nvCxnSpPr>
        <p:spPr bwMode="auto">
          <a:xfrm>
            <a:off x="309530" y="2714620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19" name="AutoShape 272"/>
          <p:cNvCxnSpPr>
            <a:cxnSpLocks noChangeShapeType="1"/>
          </p:cNvCxnSpPr>
          <p:nvPr/>
        </p:nvCxnSpPr>
        <p:spPr bwMode="auto">
          <a:xfrm rot="5400000">
            <a:off x="-1322399" y="2678107"/>
            <a:ext cx="2643206" cy="1589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45" name="AutoShape 292"/>
          <p:cNvCxnSpPr>
            <a:cxnSpLocks noChangeShapeType="1"/>
          </p:cNvCxnSpPr>
          <p:nvPr/>
        </p:nvCxnSpPr>
        <p:spPr bwMode="auto">
          <a:xfrm>
            <a:off x="0" y="3000372"/>
            <a:ext cx="214314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51" name="Text Box 561"/>
          <p:cNvSpPr txBox="1">
            <a:spLocks noChangeArrowheads="1"/>
          </p:cNvSpPr>
          <p:nvPr/>
        </p:nvSpPr>
        <p:spPr bwMode="auto">
          <a:xfrm>
            <a:off x="2166918" y="2000240"/>
            <a:ext cx="1150938" cy="184666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 smtClean="0"/>
              <a:t>Сектор в сфере погребения и похоронного дела </a:t>
            </a:r>
            <a:endParaRPr lang="ru-RU" dirty="0"/>
          </a:p>
        </p:txBody>
      </p:sp>
      <p:sp>
        <p:nvSpPr>
          <p:cNvPr id="159" name="Text Box 561"/>
          <p:cNvSpPr txBox="1">
            <a:spLocks noChangeArrowheads="1"/>
          </p:cNvSpPr>
          <p:nvPr/>
        </p:nvSpPr>
        <p:spPr bwMode="auto">
          <a:xfrm>
            <a:off x="3809992" y="2143116"/>
            <a:ext cx="1150938" cy="107722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700" dirty="0"/>
              <a:t>Отдел  </a:t>
            </a:r>
            <a:r>
              <a:rPr lang="ru-RU" sz="700" dirty="0" smtClean="0"/>
              <a:t>архитектуры</a:t>
            </a:r>
            <a:endParaRPr lang="ru-RU" sz="700" dirty="0"/>
          </a:p>
        </p:txBody>
      </p:sp>
      <p:cxnSp>
        <p:nvCxnSpPr>
          <p:cNvPr id="160" name="AutoShape 294"/>
          <p:cNvCxnSpPr>
            <a:cxnSpLocks noChangeShapeType="1"/>
          </p:cNvCxnSpPr>
          <p:nvPr/>
        </p:nvCxnSpPr>
        <p:spPr bwMode="auto">
          <a:xfrm>
            <a:off x="3667116" y="1928802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62" name="AutoShape 294"/>
          <p:cNvCxnSpPr>
            <a:cxnSpLocks noChangeShapeType="1"/>
          </p:cNvCxnSpPr>
          <p:nvPr/>
        </p:nvCxnSpPr>
        <p:spPr bwMode="auto">
          <a:xfrm>
            <a:off x="3667116" y="2214554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63" name="AutoShape 272"/>
          <p:cNvCxnSpPr>
            <a:cxnSpLocks noChangeShapeType="1"/>
          </p:cNvCxnSpPr>
          <p:nvPr/>
        </p:nvCxnSpPr>
        <p:spPr bwMode="auto">
          <a:xfrm rot="5400000">
            <a:off x="4667248" y="1785926"/>
            <a:ext cx="714380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69" name="AutoShape 292"/>
          <p:cNvCxnSpPr>
            <a:cxnSpLocks noChangeShapeType="1"/>
          </p:cNvCxnSpPr>
          <p:nvPr/>
        </p:nvCxnSpPr>
        <p:spPr bwMode="auto">
          <a:xfrm>
            <a:off x="0" y="4000504"/>
            <a:ext cx="214314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70" name="AutoShape 292"/>
          <p:cNvCxnSpPr>
            <a:cxnSpLocks noChangeShapeType="1"/>
          </p:cNvCxnSpPr>
          <p:nvPr/>
        </p:nvCxnSpPr>
        <p:spPr bwMode="auto">
          <a:xfrm>
            <a:off x="0" y="1643050"/>
            <a:ext cx="214314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81" name="AutoShape 287"/>
          <p:cNvCxnSpPr>
            <a:cxnSpLocks noChangeShapeType="1"/>
          </p:cNvCxnSpPr>
          <p:nvPr/>
        </p:nvCxnSpPr>
        <p:spPr bwMode="auto">
          <a:xfrm flipH="1">
            <a:off x="8310586" y="1428736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94" name="AutoShape 540"/>
          <p:cNvCxnSpPr>
            <a:cxnSpLocks noChangeShapeType="1"/>
          </p:cNvCxnSpPr>
          <p:nvPr/>
        </p:nvCxnSpPr>
        <p:spPr bwMode="auto">
          <a:xfrm flipH="1">
            <a:off x="0" y="1357298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01" name="AutoShape 569"/>
          <p:cNvCxnSpPr>
            <a:cxnSpLocks noChangeShapeType="1"/>
          </p:cNvCxnSpPr>
          <p:nvPr/>
        </p:nvCxnSpPr>
        <p:spPr bwMode="auto">
          <a:xfrm rot="5400000">
            <a:off x="2059761" y="678637"/>
            <a:ext cx="357190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02" name="AutoShape 228"/>
          <p:cNvCxnSpPr>
            <a:cxnSpLocks noChangeShapeType="1"/>
          </p:cNvCxnSpPr>
          <p:nvPr/>
        </p:nvCxnSpPr>
        <p:spPr bwMode="auto">
          <a:xfrm flipH="1">
            <a:off x="1881166" y="857232"/>
            <a:ext cx="3587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205" name="Text Box 24"/>
          <p:cNvSpPr txBox="1">
            <a:spLocks noChangeArrowheads="1"/>
          </p:cNvSpPr>
          <p:nvPr/>
        </p:nvSpPr>
        <p:spPr bwMode="auto">
          <a:xfrm>
            <a:off x="8096272" y="428604"/>
            <a:ext cx="1643074" cy="276999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 smtClean="0"/>
              <a:t>Консультант (по защите государственной тайны)</a:t>
            </a:r>
            <a:endParaRPr lang="ru-RU" dirty="0"/>
          </a:p>
        </p:txBody>
      </p:sp>
      <p:sp>
        <p:nvSpPr>
          <p:cNvPr id="206" name="Text Box 24"/>
          <p:cNvSpPr txBox="1">
            <a:spLocks noChangeArrowheads="1"/>
          </p:cNvSpPr>
          <p:nvPr/>
        </p:nvSpPr>
        <p:spPr bwMode="auto">
          <a:xfrm>
            <a:off x="8096272" y="714356"/>
            <a:ext cx="1643074" cy="276999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 smtClean="0"/>
              <a:t>Главный эксперт по мобилизационной работе</a:t>
            </a:r>
            <a:endParaRPr lang="ru-RU" dirty="0"/>
          </a:p>
        </p:txBody>
      </p:sp>
      <p:cxnSp>
        <p:nvCxnSpPr>
          <p:cNvPr id="208" name="AutoShape 612"/>
          <p:cNvCxnSpPr>
            <a:cxnSpLocks noChangeShapeType="1"/>
          </p:cNvCxnSpPr>
          <p:nvPr/>
        </p:nvCxnSpPr>
        <p:spPr bwMode="auto">
          <a:xfrm>
            <a:off x="7596206" y="642918"/>
            <a:ext cx="357190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2" name="AutoShape 569"/>
          <p:cNvCxnSpPr>
            <a:cxnSpLocks noChangeShapeType="1"/>
          </p:cNvCxnSpPr>
          <p:nvPr/>
        </p:nvCxnSpPr>
        <p:spPr bwMode="auto">
          <a:xfrm rot="5400000">
            <a:off x="7775595" y="677843"/>
            <a:ext cx="357190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214" name="AutoShape 293"/>
          <p:cNvCxnSpPr>
            <a:cxnSpLocks noChangeShapeType="1"/>
          </p:cNvCxnSpPr>
          <p:nvPr/>
        </p:nvCxnSpPr>
        <p:spPr bwMode="auto">
          <a:xfrm>
            <a:off x="7953396" y="857232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215" name="AutoShape 293"/>
          <p:cNvCxnSpPr>
            <a:cxnSpLocks noChangeShapeType="1"/>
          </p:cNvCxnSpPr>
          <p:nvPr/>
        </p:nvCxnSpPr>
        <p:spPr bwMode="auto">
          <a:xfrm>
            <a:off x="7953396" y="500042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10" name="Text Box 583"/>
          <p:cNvSpPr txBox="1">
            <a:spLocks noChangeArrowheads="1"/>
          </p:cNvSpPr>
          <p:nvPr/>
        </p:nvSpPr>
        <p:spPr bwMode="auto">
          <a:xfrm>
            <a:off x="452406" y="3643314"/>
            <a:ext cx="1150937" cy="184666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dirty="0"/>
              <a:t>Отдел  развития </a:t>
            </a:r>
            <a:r>
              <a:rPr lang="ru-RU" dirty="0" smtClean="0"/>
              <a:t>сельского </a:t>
            </a:r>
            <a:r>
              <a:rPr lang="ru-RU" dirty="0"/>
              <a:t>хозяйства</a:t>
            </a:r>
          </a:p>
        </p:txBody>
      </p:sp>
      <p:cxnSp>
        <p:nvCxnSpPr>
          <p:cNvPr id="111" name="AutoShape 586"/>
          <p:cNvCxnSpPr>
            <a:cxnSpLocks noChangeShapeType="1"/>
          </p:cNvCxnSpPr>
          <p:nvPr/>
        </p:nvCxnSpPr>
        <p:spPr bwMode="auto">
          <a:xfrm>
            <a:off x="309530" y="342900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rnd" cmpd="sng" algn="ctr">
          <a:solidFill>
            <a:schemeClr val="tx1"/>
          </a:solidFill>
          <a:prstDash val="sysDot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1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rnd" cmpd="sng" algn="ctr">
          <a:solidFill>
            <a:schemeClr val="tx1"/>
          </a:solidFill>
          <a:prstDash val="sysDot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1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2393</TotalTime>
  <Words>255</Words>
  <Application>Microsoft Office PowerPoint</Application>
  <PresentationFormat>Лист A4 (210x297 мм)</PresentationFormat>
  <Paragraphs>48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Оформление по умолчанию</vt:lpstr>
      <vt:lpstr>Слайд 1</vt:lpstr>
    </vt:vector>
  </TitlesOfParts>
  <Company>MoBIL GROUP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Smirnov</dc:creator>
  <cp:lastModifiedBy>GabrielyanD</cp:lastModifiedBy>
  <cp:revision>95</cp:revision>
  <dcterms:created xsi:type="dcterms:W3CDTF">2014-01-15T11:52:06Z</dcterms:created>
  <dcterms:modified xsi:type="dcterms:W3CDTF">2018-01-17T12:46:52Z</dcterms:modified>
</cp:coreProperties>
</file>

<file path=docProps/thumbnail.jpeg>
</file>