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906000" cy="6858000" type="A4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615" autoAdjust="0"/>
    <p:restoredTop sz="86371" autoAdjust="0"/>
  </p:normalViewPr>
  <p:slideViewPr>
    <p:cSldViewPr>
      <p:cViewPr>
        <p:scale>
          <a:sx n="150" d="100"/>
          <a:sy n="150" d="100"/>
        </p:scale>
        <p:origin x="900" y="-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7D7AC3-6F35-4199-B829-2D8931848EC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A18A6D-CF66-43B2-A4C6-6F6353A6BDD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CB180F-C210-4276-95E3-5E0914C0251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ADA164-CACE-4398-8A24-3B8FCD940BC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1560B0-550F-43F3-9DE3-8B1BDDEA765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9F2DCB-B7F9-40EE-9C4D-FF689630849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1E632E-F67F-4BC8-8F35-F0CC3064595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B7FB39D-5910-4355-A58B-3D8EF068A8C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2FB5A4-2904-4A33-A7B7-259A37883B5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D37CD8-8A3E-4544-91C6-091EF360550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B840A4-8663-4FA3-91C3-58B9340964F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400"/>
            </a:lvl1pPr>
          </a:lstStyle>
          <a:p>
            <a:pPr>
              <a:defRPr/>
            </a:pPr>
            <a:fld id="{4BE749E4-A95C-4356-8FD4-E3F6038FC06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ext Box 8"/>
          <p:cNvSpPr txBox="1">
            <a:spLocks noChangeArrowheads="1"/>
          </p:cNvSpPr>
          <p:nvPr/>
        </p:nvSpPr>
        <p:spPr bwMode="auto">
          <a:xfrm>
            <a:off x="3081338" y="549275"/>
            <a:ext cx="4535487" cy="2841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200" b="1"/>
              <a:t>Глава Волоколамского муниципального района</a:t>
            </a:r>
          </a:p>
        </p:txBody>
      </p:sp>
      <p:sp>
        <p:nvSpPr>
          <p:cNvPr id="13314" name="Text Box 22"/>
          <p:cNvSpPr txBox="1">
            <a:spLocks noChangeArrowheads="1"/>
          </p:cNvSpPr>
          <p:nvPr/>
        </p:nvSpPr>
        <p:spPr bwMode="auto">
          <a:xfrm>
            <a:off x="200025" y="115888"/>
            <a:ext cx="9777413" cy="3444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lnSpc>
                <a:spcPct val="50000"/>
              </a:lnSpc>
              <a:spcBef>
                <a:spcPct val="50000"/>
              </a:spcBef>
            </a:pPr>
            <a:r>
              <a:rPr lang="ru-RU" sz="900"/>
              <a:t>Утверждена решением Совета депутатов Волоколамского муниципального района от 21.12.2017г.№16-58</a:t>
            </a:r>
          </a:p>
          <a:p>
            <a:pPr algn="ctr">
              <a:lnSpc>
                <a:spcPct val="50000"/>
              </a:lnSpc>
              <a:spcBef>
                <a:spcPct val="50000"/>
              </a:spcBef>
            </a:pPr>
            <a:r>
              <a:rPr lang="ru-RU" sz="1200" b="1"/>
              <a:t>                   Структура администрации Волоколамского муниципального района Московской области</a:t>
            </a:r>
          </a:p>
        </p:txBody>
      </p:sp>
      <p:sp>
        <p:nvSpPr>
          <p:cNvPr id="13315" name="Text Box 24"/>
          <p:cNvSpPr txBox="1">
            <a:spLocks noChangeArrowheads="1"/>
          </p:cNvSpPr>
          <p:nvPr/>
        </p:nvSpPr>
        <p:spPr bwMode="auto">
          <a:xfrm>
            <a:off x="273050" y="404813"/>
            <a:ext cx="1562100" cy="227012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Советник</a:t>
            </a:r>
          </a:p>
        </p:txBody>
      </p:sp>
      <p:sp>
        <p:nvSpPr>
          <p:cNvPr id="13316" name="Text Box 25"/>
          <p:cNvSpPr txBox="1">
            <a:spLocks noChangeArrowheads="1"/>
          </p:cNvSpPr>
          <p:nvPr/>
        </p:nvSpPr>
        <p:spPr bwMode="auto">
          <a:xfrm>
            <a:off x="273050" y="765175"/>
            <a:ext cx="1562100" cy="227013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Помощник </a:t>
            </a:r>
          </a:p>
        </p:txBody>
      </p:sp>
      <p:sp>
        <p:nvSpPr>
          <p:cNvPr id="13317" name="Text Box 53"/>
          <p:cNvSpPr txBox="1">
            <a:spLocks noChangeArrowheads="1"/>
          </p:cNvSpPr>
          <p:nvPr/>
        </p:nvSpPr>
        <p:spPr bwMode="auto">
          <a:xfrm>
            <a:off x="1881188" y="1214438"/>
            <a:ext cx="1439862" cy="649287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– начальник Управления  коммунального хозяйства и градостроительства</a:t>
            </a:r>
          </a:p>
        </p:txBody>
      </p:sp>
      <p:sp>
        <p:nvSpPr>
          <p:cNvPr id="13318" name="Text Box 74"/>
          <p:cNvSpPr txBox="1">
            <a:spLocks noChangeArrowheads="1"/>
          </p:cNvSpPr>
          <p:nvPr/>
        </p:nvSpPr>
        <p:spPr bwMode="auto">
          <a:xfrm>
            <a:off x="1857375" y="1936750"/>
            <a:ext cx="1439863" cy="276225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коммунального хозяйства и градостроительства - ю.л. </a:t>
            </a:r>
          </a:p>
        </p:txBody>
      </p:sp>
      <p:sp>
        <p:nvSpPr>
          <p:cNvPr id="13319" name="Text Box 150"/>
          <p:cNvSpPr txBox="1">
            <a:spLocks noChangeArrowheads="1"/>
          </p:cNvSpPr>
          <p:nvPr/>
        </p:nvSpPr>
        <p:spPr bwMode="auto">
          <a:xfrm>
            <a:off x="5168900" y="1268413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по безопасности</a:t>
            </a:r>
          </a:p>
        </p:txBody>
      </p:sp>
      <p:sp>
        <p:nvSpPr>
          <p:cNvPr id="13320" name="Text Box 163"/>
          <p:cNvSpPr txBox="1">
            <a:spLocks noChangeArrowheads="1"/>
          </p:cNvSpPr>
          <p:nvPr/>
        </p:nvSpPr>
        <p:spPr bwMode="auto">
          <a:xfrm>
            <a:off x="5168900" y="1773238"/>
            <a:ext cx="1368425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юридической и кадровой службы</a:t>
            </a:r>
          </a:p>
        </p:txBody>
      </p:sp>
      <p:sp>
        <p:nvSpPr>
          <p:cNvPr id="13321" name="Text Box 164"/>
          <p:cNvSpPr txBox="1">
            <a:spLocks noChangeArrowheads="1"/>
          </p:cNvSpPr>
          <p:nvPr/>
        </p:nvSpPr>
        <p:spPr bwMode="auto">
          <a:xfrm>
            <a:off x="3584575" y="1268413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по социальной сфере</a:t>
            </a:r>
          </a:p>
        </p:txBody>
      </p:sp>
      <p:sp>
        <p:nvSpPr>
          <p:cNvPr id="13322" name="Text Box 174"/>
          <p:cNvSpPr txBox="1">
            <a:spLocks noChangeArrowheads="1"/>
          </p:cNvSpPr>
          <p:nvPr/>
        </p:nvSpPr>
        <p:spPr bwMode="auto">
          <a:xfrm>
            <a:off x="3584575" y="1773238"/>
            <a:ext cx="136842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по культуре, спорту и работе с молодежью - ю.л. </a:t>
            </a:r>
          </a:p>
        </p:txBody>
      </p:sp>
      <p:sp>
        <p:nvSpPr>
          <p:cNvPr id="13323" name="Text Box 177"/>
          <p:cNvSpPr txBox="1">
            <a:spLocks noChangeArrowheads="1"/>
          </p:cNvSpPr>
          <p:nvPr/>
        </p:nvSpPr>
        <p:spPr bwMode="auto">
          <a:xfrm>
            <a:off x="3524250" y="2060575"/>
            <a:ext cx="1428750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системой образования - ю.л. </a:t>
            </a:r>
          </a:p>
        </p:txBody>
      </p:sp>
      <p:sp>
        <p:nvSpPr>
          <p:cNvPr id="13324" name="Text Box 178"/>
          <p:cNvSpPr txBox="1">
            <a:spLocks noChangeArrowheads="1"/>
          </p:cNvSpPr>
          <p:nvPr/>
        </p:nvSpPr>
        <p:spPr bwMode="auto">
          <a:xfrm>
            <a:off x="6753225" y="1268413"/>
            <a:ext cx="1439863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 по общим вопросам</a:t>
            </a:r>
          </a:p>
        </p:txBody>
      </p:sp>
      <p:sp>
        <p:nvSpPr>
          <p:cNvPr id="13325" name="Text Box 191"/>
          <p:cNvSpPr txBox="1">
            <a:spLocks noChangeArrowheads="1"/>
          </p:cNvSpPr>
          <p:nvPr/>
        </p:nvSpPr>
        <p:spPr bwMode="auto">
          <a:xfrm>
            <a:off x="6753225" y="1841500"/>
            <a:ext cx="1439863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Организационно-контрольное управление</a:t>
            </a:r>
          </a:p>
        </p:txBody>
      </p:sp>
      <p:sp>
        <p:nvSpPr>
          <p:cNvPr id="13326" name="Text Box 192"/>
          <p:cNvSpPr txBox="1">
            <a:spLocks noChangeArrowheads="1"/>
          </p:cNvSpPr>
          <p:nvPr/>
        </p:nvSpPr>
        <p:spPr bwMode="auto">
          <a:xfrm>
            <a:off x="8408988" y="1330325"/>
            <a:ext cx="1439862" cy="404813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по экономике</a:t>
            </a:r>
          </a:p>
        </p:txBody>
      </p:sp>
      <p:sp>
        <p:nvSpPr>
          <p:cNvPr id="13327" name="Text Box 201"/>
          <p:cNvSpPr txBox="1">
            <a:spLocks noChangeArrowheads="1"/>
          </p:cNvSpPr>
          <p:nvPr/>
        </p:nvSpPr>
        <p:spPr bwMode="auto">
          <a:xfrm>
            <a:off x="8382000" y="2857500"/>
            <a:ext cx="1439863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Комитет по управлению имуществом –ю.л. </a:t>
            </a:r>
          </a:p>
        </p:txBody>
      </p:sp>
      <p:sp>
        <p:nvSpPr>
          <p:cNvPr id="13328" name="Text Box 205"/>
          <p:cNvSpPr txBox="1">
            <a:spLocks noChangeArrowheads="1"/>
          </p:cNvSpPr>
          <p:nvPr/>
        </p:nvSpPr>
        <p:spPr bwMode="auto">
          <a:xfrm>
            <a:off x="8382000" y="1857375"/>
            <a:ext cx="1428750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экономического развития и АПК </a:t>
            </a:r>
            <a:endParaRPr lang="ru-RU"/>
          </a:p>
        </p:txBody>
      </p:sp>
      <p:sp>
        <p:nvSpPr>
          <p:cNvPr id="13329" name="Text Box 206"/>
          <p:cNvSpPr txBox="1">
            <a:spLocks noChangeArrowheads="1"/>
          </p:cNvSpPr>
          <p:nvPr/>
        </p:nvSpPr>
        <p:spPr bwMode="auto">
          <a:xfrm>
            <a:off x="200025" y="1268413"/>
            <a:ext cx="1439863" cy="28257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800" b="1"/>
              <a:t>1-ый Заместитель главы администрации </a:t>
            </a:r>
          </a:p>
        </p:txBody>
      </p:sp>
      <p:sp>
        <p:nvSpPr>
          <p:cNvPr id="13330" name="Text Box 219"/>
          <p:cNvSpPr txBox="1">
            <a:spLocks noChangeArrowheads="1"/>
          </p:cNvSpPr>
          <p:nvPr/>
        </p:nvSpPr>
        <p:spPr bwMode="auto">
          <a:xfrm>
            <a:off x="200025" y="1695450"/>
            <a:ext cx="1439863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Финансовое управление –ю.л.</a:t>
            </a:r>
            <a:br>
              <a:rPr lang="ru-RU" b="1"/>
            </a:br>
            <a:endParaRPr lang="ru-RU" b="1"/>
          </a:p>
        </p:txBody>
      </p:sp>
      <p:cxnSp>
        <p:nvCxnSpPr>
          <p:cNvPr id="13331" name="AutoShape 226"/>
          <p:cNvCxnSpPr>
            <a:cxnSpLocks noChangeShapeType="1"/>
          </p:cNvCxnSpPr>
          <p:nvPr/>
        </p:nvCxnSpPr>
        <p:spPr bwMode="auto">
          <a:xfrm flipH="1">
            <a:off x="1857375" y="908050"/>
            <a:ext cx="3587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2" name="AutoShape 228"/>
          <p:cNvCxnSpPr>
            <a:cxnSpLocks noChangeShapeType="1"/>
          </p:cNvCxnSpPr>
          <p:nvPr/>
        </p:nvCxnSpPr>
        <p:spPr bwMode="auto">
          <a:xfrm flipH="1">
            <a:off x="1857375" y="476250"/>
            <a:ext cx="3587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3" name="AutoShape 229"/>
          <p:cNvCxnSpPr>
            <a:cxnSpLocks noChangeShapeType="1"/>
          </p:cNvCxnSpPr>
          <p:nvPr/>
        </p:nvCxnSpPr>
        <p:spPr bwMode="auto">
          <a:xfrm>
            <a:off x="2216150" y="476250"/>
            <a:ext cx="0" cy="4318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4" name="AutoShape 230"/>
          <p:cNvCxnSpPr>
            <a:cxnSpLocks noChangeShapeType="1"/>
          </p:cNvCxnSpPr>
          <p:nvPr/>
        </p:nvCxnSpPr>
        <p:spPr bwMode="auto">
          <a:xfrm flipH="1">
            <a:off x="2216150" y="692150"/>
            <a:ext cx="865188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35" name="AutoShape 233"/>
          <p:cNvSpPr>
            <a:spLocks noChangeArrowheads="1"/>
          </p:cNvSpPr>
          <p:nvPr/>
        </p:nvSpPr>
        <p:spPr bwMode="auto">
          <a:xfrm>
            <a:off x="5024438" y="836613"/>
            <a:ext cx="144462" cy="215900"/>
          </a:xfrm>
          <a:prstGeom prst="downArrow">
            <a:avLst>
              <a:gd name="adj1" fmla="val 50000"/>
              <a:gd name="adj2" fmla="val 37363"/>
            </a:avLst>
          </a:prstGeom>
          <a:solidFill>
            <a:srgbClr val="FFFFFF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spcBef>
                <a:spcPct val="50000"/>
              </a:spcBef>
            </a:pPr>
            <a:endParaRPr lang="ru-RU"/>
          </a:p>
        </p:txBody>
      </p:sp>
      <p:cxnSp>
        <p:nvCxnSpPr>
          <p:cNvPr id="13336" name="AutoShape 234"/>
          <p:cNvCxnSpPr>
            <a:cxnSpLocks noChangeShapeType="1"/>
          </p:cNvCxnSpPr>
          <p:nvPr/>
        </p:nvCxnSpPr>
        <p:spPr bwMode="auto">
          <a:xfrm>
            <a:off x="776288" y="1052513"/>
            <a:ext cx="8424862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7" name="AutoShape 235"/>
          <p:cNvCxnSpPr>
            <a:cxnSpLocks noChangeShapeType="1"/>
          </p:cNvCxnSpPr>
          <p:nvPr/>
        </p:nvCxnSpPr>
        <p:spPr bwMode="auto">
          <a:xfrm>
            <a:off x="776288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8" name="AutoShape 242"/>
          <p:cNvCxnSpPr>
            <a:cxnSpLocks noChangeShapeType="1"/>
          </p:cNvCxnSpPr>
          <p:nvPr/>
        </p:nvCxnSpPr>
        <p:spPr bwMode="auto">
          <a:xfrm flipV="1">
            <a:off x="95250" y="1773238"/>
            <a:ext cx="104775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9" name="AutoShape 244"/>
          <p:cNvCxnSpPr>
            <a:cxnSpLocks noChangeShapeType="1"/>
          </p:cNvCxnSpPr>
          <p:nvPr/>
        </p:nvCxnSpPr>
        <p:spPr bwMode="auto">
          <a:xfrm flipH="1">
            <a:off x="57150" y="141287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0" name="AutoShape 254"/>
          <p:cNvCxnSpPr>
            <a:cxnSpLocks noChangeShapeType="1"/>
          </p:cNvCxnSpPr>
          <p:nvPr/>
        </p:nvCxnSpPr>
        <p:spPr bwMode="auto">
          <a:xfrm>
            <a:off x="2505075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1" name="AutoShape 257"/>
          <p:cNvCxnSpPr>
            <a:cxnSpLocks noChangeShapeType="1"/>
          </p:cNvCxnSpPr>
          <p:nvPr/>
        </p:nvCxnSpPr>
        <p:spPr bwMode="auto">
          <a:xfrm flipH="1">
            <a:off x="1712913" y="1341438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2" name="AutoShape 258"/>
          <p:cNvCxnSpPr>
            <a:cxnSpLocks noChangeShapeType="1"/>
          </p:cNvCxnSpPr>
          <p:nvPr/>
        </p:nvCxnSpPr>
        <p:spPr bwMode="auto">
          <a:xfrm>
            <a:off x="1712913" y="1341438"/>
            <a:ext cx="0" cy="57467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43" name="AutoShape 261"/>
          <p:cNvCxnSpPr>
            <a:cxnSpLocks noChangeShapeType="1"/>
          </p:cNvCxnSpPr>
          <p:nvPr/>
        </p:nvCxnSpPr>
        <p:spPr bwMode="auto">
          <a:xfrm>
            <a:off x="1712913" y="1916113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4" name="AutoShape 272"/>
          <p:cNvCxnSpPr>
            <a:cxnSpLocks noChangeShapeType="1"/>
          </p:cNvCxnSpPr>
          <p:nvPr/>
        </p:nvCxnSpPr>
        <p:spPr bwMode="auto">
          <a:xfrm rot="5400000">
            <a:off x="5630069" y="2378869"/>
            <a:ext cx="1944688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45" name="AutoShape 274"/>
          <p:cNvCxnSpPr>
            <a:cxnSpLocks noChangeShapeType="1"/>
          </p:cNvCxnSpPr>
          <p:nvPr/>
        </p:nvCxnSpPr>
        <p:spPr bwMode="auto">
          <a:xfrm>
            <a:off x="6608763" y="191611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6" name="AutoShape 281"/>
          <p:cNvCxnSpPr>
            <a:cxnSpLocks noChangeShapeType="1"/>
          </p:cNvCxnSpPr>
          <p:nvPr/>
        </p:nvCxnSpPr>
        <p:spPr bwMode="auto">
          <a:xfrm>
            <a:off x="4232275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7" name="AutoShape 282"/>
          <p:cNvCxnSpPr>
            <a:cxnSpLocks noChangeShapeType="1"/>
          </p:cNvCxnSpPr>
          <p:nvPr/>
        </p:nvCxnSpPr>
        <p:spPr bwMode="auto">
          <a:xfrm rot="16200000" flipH="1">
            <a:off x="2581275" y="2200275"/>
            <a:ext cx="1587500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48" name="AutoShape 284"/>
          <p:cNvCxnSpPr>
            <a:cxnSpLocks noChangeShapeType="1"/>
          </p:cNvCxnSpPr>
          <p:nvPr/>
        </p:nvCxnSpPr>
        <p:spPr bwMode="auto">
          <a:xfrm rot="5400000">
            <a:off x="7494587" y="2157413"/>
            <a:ext cx="1516063" cy="269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49" name="AutoShape 285"/>
          <p:cNvCxnSpPr>
            <a:cxnSpLocks noChangeShapeType="1"/>
          </p:cNvCxnSpPr>
          <p:nvPr/>
        </p:nvCxnSpPr>
        <p:spPr bwMode="auto">
          <a:xfrm flipH="1">
            <a:off x="3368675" y="141287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0" name="AutoShape 287"/>
          <p:cNvCxnSpPr>
            <a:cxnSpLocks noChangeShapeType="1"/>
          </p:cNvCxnSpPr>
          <p:nvPr/>
        </p:nvCxnSpPr>
        <p:spPr bwMode="auto">
          <a:xfrm flipH="1">
            <a:off x="5024438" y="14128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1" name="AutoShape 288"/>
          <p:cNvCxnSpPr>
            <a:cxnSpLocks noChangeShapeType="1"/>
          </p:cNvCxnSpPr>
          <p:nvPr/>
        </p:nvCxnSpPr>
        <p:spPr bwMode="auto">
          <a:xfrm flipH="1">
            <a:off x="8266113" y="14128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2" name="AutoShape 289"/>
          <p:cNvCxnSpPr>
            <a:cxnSpLocks noChangeShapeType="1"/>
          </p:cNvCxnSpPr>
          <p:nvPr/>
        </p:nvCxnSpPr>
        <p:spPr bwMode="auto">
          <a:xfrm>
            <a:off x="7400925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3" name="AutoShape 290"/>
          <p:cNvCxnSpPr>
            <a:cxnSpLocks noChangeShapeType="1"/>
          </p:cNvCxnSpPr>
          <p:nvPr/>
        </p:nvCxnSpPr>
        <p:spPr bwMode="auto">
          <a:xfrm>
            <a:off x="5816600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4" name="AutoShape 293"/>
          <p:cNvCxnSpPr>
            <a:cxnSpLocks noChangeShapeType="1"/>
          </p:cNvCxnSpPr>
          <p:nvPr/>
        </p:nvCxnSpPr>
        <p:spPr bwMode="auto">
          <a:xfrm>
            <a:off x="3381375" y="214312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5" name="AutoShape 294"/>
          <p:cNvCxnSpPr>
            <a:cxnSpLocks noChangeShapeType="1"/>
          </p:cNvCxnSpPr>
          <p:nvPr/>
        </p:nvCxnSpPr>
        <p:spPr bwMode="auto">
          <a:xfrm>
            <a:off x="5024438" y="213360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6" name="AutoShape 309"/>
          <p:cNvCxnSpPr>
            <a:cxnSpLocks noChangeShapeType="1"/>
          </p:cNvCxnSpPr>
          <p:nvPr/>
        </p:nvCxnSpPr>
        <p:spPr bwMode="auto">
          <a:xfrm>
            <a:off x="5024438" y="18446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57" name="Text Box 535"/>
          <p:cNvSpPr txBox="1">
            <a:spLocks noChangeArrowheads="1"/>
          </p:cNvSpPr>
          <p:nvPr/>
        </p:nvSpPr>
        <p:spPr bwMode="auto">
          <a:xfrm>
            <a:off x="5168900" y="2106613"/>
            <a:ext cx="1368425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ГОЧС, территориальной безопасности и моб. подготовки  </a:t>
            </a:r>
          </a:p>
        </p:txBody>
      </p:sp>
      <p:cxnSp>
        <p:nvCxnSpPr>
          <p:cNvPr id="13358" name="AutoShape 537"/>
          <p:cNvCxnSpPr>
            <a:cxnSpLocks noChangeShapeType="1"/>
          </p:cNvCxnSpPr>
          <p:nvPr/>
        </p:nvCxnSpPr>
        <p:spPr bwMode="auto">
          <a:xfrm>
            <a:off x="5024438" y="1412875"/>
            <a:ext cx="1587" cy="71913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59" name="AutoShape 540"/>
          <p:cNvCxnSpPr>
            <a:cxnSpLocks noChangeShapeType="1"/>
          </p:cNvCxnSpPr>
          <p:nvPr/>
        </p:nvCxnSpPr>
        <p:spPr bwMode="auto">
          <a:xfrm flipH="1">
            <a:off x="6608763" y="14128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0" name="AutoShape 541"/>
          <p:cNvCxnSpPr>
            <a:cxnSpLocks noChangeShapeType="1"/>
          </p:cNvCxnSpPr>
          <p:nvPr/>
        </p:nvCxnSpPr>
        <p:spPr bwMode="auto">
          <a:xfrm>
            <a:off x="9201150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1" name="AutoShape 542"/>
          <p:cNvCxnSpPr>
            <a:cxnSpLocks noChangeShapeType="1"/>
          </p:cNvCxnSpPr>
          <p:nvPr/>
        </p:nvCxnSpPr>
        <p:spPr bwMode="auto">
          <a:xfrm rot="5400000">
            <a:off x="6381750" y="2571751"/>
            <a:ext cx="100012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62" name="AutoShape 543"/>
          <p:cNvCxnSpPr>
            <a:cxnSpLocks noChangeShapeType="1"/>
          </p:cNvCxnSpPr>
          <p:nvPr/>
        </p:nvCxnSpPr>
        <p:spPr bwMode="auto">
          <a:xfrm>
            <a:off x="6881813" y="221456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3" name="AutoShape 544"/>
          <p:cNvCxnSpPr>
            <a:cxnSpLocks noChangeShapeType="1"/>
          </p:cNvCxnSpPr>
          <p:nvPr/>
        </p:nvCxnSpPr>
        <p:spPr bwMode="auto">
          <a:xfrm>
            <a:off x="8239125" y="292893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64" name="Text Box 546"/>
          <p:cNvSpPr txBox="1">
            <a:spLocks noChangeArrowheads="1"/>
          </p:cNvSpPr>
          <p:nvPr/>
        </p:nvSpPr>
        <p:spPr bwMode="auto">
          <a:xfrm>
            <a:off x="523875" y="2000250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Бюджетный отдел</a:t>
            </a:r>
          </a:p>
        </p:txBody>
      </p:sp>
      <p:sp>
        <p:nvSpPr>
          <p:cNvPr id="13365" name="Text Box 547"/>
          <p:cNvSpPr txBox="1">
            <a:spLocks noChangeArrowheads="1"/>
          </p:cNvSpPr>
          <p:nvPr/>
        </p:nvSpPr>
        <p:spPr bwMode="auto">
          <a:xfrm>
            <a:off x="523875" y="2214563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казначейского исполнения бюджета</a:t>
            </a:r>
          </a:p>
        </p:txBody>
      </p:sp>
      <p:sp>
        <p:nvSpPr>
          <p:cNvPr id="13366" name="Text Box 548"/>
          <p:cNvSpPr txBox="1">
            <a:spLocks noChangeArrowheads="1"/>
          </p:cNvSpPr>
          <p:nvPr/>
        </p:nvSpPr>
        <p:spPr bwMode="auto">
          <a:xfrm>
            <a:off x="523875" y="2500313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учета исполнения бюджета и сводной отчетности</a:t>
            </a:r>
          </a:p>
        </p:txBody>
      </p:sp>
      <p:sp>
        <p:nvSpPr>
          <p:cNvPr id="13367" name="Text Box 549"/>
          <p:cNvSpPr txBox="1">
            <a:spLocks noChangeArrowheads="1"/>
          </p:cNvSpPr>
          <p:nvPr/>
        </p:nvSpPr>
        <p:spPr bwMode="auto">
          <a:xfrm>
            <a:off x="523875" y="2786063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планирования доходов</a:t>
            </a:r>
          </a:p>
        </p:txBody>
      </p:sp>
      <p:sp>
        <p:nvSpPr>
          <p:cNvPr id="13368" name="Text Box 550"/>
          <p:cNvSpPr txBox="1">
            <a:spLocks noChangeArrowheads="1"/>
          </p:cNvSpPr>
          <p:nvPr/>
        </p:nvSpPr>
        <p:spPr bwMode="auto">
          <a:xfrm>
            <a:off x="523875" y="3000375"/>
            <a:ext cx="1150938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</a:t>
            </a:r>
            <a:r>
              <a:rPr lang="ru-RU" b="1"/>
              <a:t> </a:t>
            </a:r>
            <a:r>
              <a:rPr lang="ru-RU"/>
              <a:t>финансового</a:t>
            </a:r>
            <a:r>
              <a:rPr lang="ru-RU" b="1"/>
              <a:t> </a:t>
            </a:r>
            <a:r>
              <a:rPr lang="ru-RU"/>
              <a:t>контроля</a:t>
            </a:r>
          </a:p>
        </p:txBody>
      </p:sp>
      <p:cxnSp>
        <p:nvCxnSpPr>
          <p:cNvPr id="13369" name="AutoShape 551"/>
          <p:cNvCxnSpPr>
            <a:cxnSpLocks noChangeShapeType="1"/>
          </p:cNvCxnSpPr>
          <p:nvPr/>
        </p:nvCxnSpPr>
        <p:spPr bwMode="auto">
          <a:xfrm rot="5400000">
            <a:off x="-298449" y="2463800"/>
            <a:ext cx="10715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70" name="AutoShape 552"/>
          <p:cNvCxnSpPr>
            <a:cxnSpLocks noChangeShapeType="1"/>
          </p:cNvCxnSpPr>
          <p:nvPr/>
        </p:nvCxnSpPr>
        <p:spPr bwMode="auto">
          <a:xfrm>
            <a:off x="238125" y="2000250"/>
            <a:ext cx="285750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1" name="AutoShape 553"/>
          <p:cNvCxnSpPr>
            <a:cxnSpLocks noChangeShapeType="1"/>
          </p:cNvCxnSpPr>
          <p:nvPr/>
        </p:nvCxnSpPr>
        <p:spPr bwMode="auto">
          <a:xfrm>
            <a:off x="238125" y="2214563"/>
            <a:ext cx="2857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2" name="AutoShape 554"/>
          <p:cNvCxnSpPr>
            <a:cxnSpLocks noChangeShapeType="1"/>
          </p:cNvCxnSpPr>
          <p:nvPr/>
        </p:nvCxnSpPr>
        <p:spPr bwMode="auto">
          <a:xfrm>
            <a:off x="238125" y="2500313"/>
            <a:ext cx="2857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3" name="AutoShape 555"/>
          <p:cNvCxnSpPr>
            <a:cxnSpLocks noChangeShapeType="1"/>
          </p:cNvCxnSpPr>
          <p:nvPr/>
        </p:nvCxnSpPr>
        <p:spPr bwMode="auto">
          <a:xfrm>
            <a:off x="238125" y="3000375"/>
            <a:ext cx="285750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74" name="Text Box 559"/>
          <p:cNvSpPr txBox="1">
            <a:spLocks noChangeArrowheads="1"/>
          </p:cNvSpPr>
          <p:nvPr/>
        </p:nvSpPr>
        <p:spPr bwMode="auto">
          <a:xfrm>
            <a:off x="2166938" y="2286000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жкх, транспорта и экологии</a:t>
            </a:r>
          </a:p>
        </p:txBody>
      </p:sp>
      <p:sp>
        <p:nvSpPr>
          <p:cNvPr id="13375" name="Text Box 560"/>
          <p:cNvSpPr txBox="1">
            <a:spLocks noChangeArrowheads="1"/>
          </p:cNvSpPr>
          <p:nvPr/>
        </p:nvSpPr>
        <p:spPr bwMode="auto">
          <a:xfrm>
            <a:off x="2166938" y="2500313"/>
            <a:ext cx="1150937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архитектуры</a:t>
            </a:r>
          </a:p>
        </p:txBody>
      </p:sp>
      <p:sp>
        <p:nvSpPr>
          <p:cNvPr id="13376" name="Text Box 561"/>
          <p:cNvSpPr txBox="1">
            <a:spLocks noChangeArrowheads="1"/>
          </p:cNvSpPr>
          <p:nvPr/>
        </p:nvSpPr>
        <p:spPr bwMode="auto">
          <a:xfrm>
            <a:off x="2166938" y="2643188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капитального строительства</a:t>
            </a:r>
          </a:p>
        </p:txBody>
      </p:sp>
      <p:cxnSp>
        <p:nvCxnSpPr>
          <p:cNvPr id="13377" name="AutoShape 562"/>
          <p:cNvCxnSpPr>
            <a:cxnSpLocks noChangeShapeType="1"/>
          </p:cNvCxnSpPr>
          <p:nvPr/>
        </p:nvCxnSpPr>
        <p:spPr bwMode="auto">
          <a:xfrm rot="5400000">
            <a:off x="1489076" y="2749550"/>
            <a:ext cx="10715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78" name="AutoShape 563"/>
          <p:cNvCxnSpPr>
            <a:cxnSpLocks noChangeShapeType="1"/>
          </p:cNvCxnSpPr>
          <p:nvPr/>
        </p:nvCxnSpPr>
        <p:spPr bwMode="auto">
          <a:xfrm>
            <a:off x="2024063" y="2357438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9" name="AutoShape 564"/>
          <p:cNvCxnSpPr>
            <a:cxnSpLocks noChangeShapeType="1"/>
          </p:cNvCxnSpPr>
          <p:nvPr/>
        </p:nvCxnSpPr>
        <p:spPr bwMode="auto">
          <a:xfrm>
            <a:off x="2024063" y="257175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80" name="AutoShape 565"/>
          <p:cNvCxnSpPr>
            <a:cxnSpLocks noChangeShapeType="1"/>
          </p:cNvCxnSpPr>
          <p:nvPr/>
        </p:nvCxnSpPr>
        <p:spPr bwMode="auto">
          <a:xfrm>
            <a:off x="2024063" y="2786063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81" name="Text Box 567"/>
          <p:cNvSpPr txBox="1">
            <a:spLocks noChangeArrowheads="1"/>
          </p:cNvSpPr>
          <p:nvPr/>
        </p:nvSpPr>
        <p:spPr bwMode="auto">
          <a:xfrm>
            <a:off x="3810000" y="2357438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дополнительного дошкольного образования</a:t>
            </a:r>
          </a:p>
        </p:txBody>
      </p:sp>
      <p:sp>
        <p:nvSpPr>
          <p:cNvPr id="13382" name="Text Box 568"/>
          <p:cNvSpPr txBox="1">
            <a:spLocks noChangeArrowheads="1"/>
          </p:cNvSpPr>
          <p:nvPr/>
        </p:nvSpPr>
        <p:spPr bwMode="auto">
          <a:xfrm>
            <a:off x="3810000" y="2643188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общего образования</a:t>
            </a:r>
          </a:p>
        </p:txBody>
      </p:sp>
      <p:cxnSp>
        <p:nvCxnSpPr>
          <p:cNvPr id="13383" name="AutoShape 569"/>
          <p:cNvCxnSpPr>
            <a:cxnSpLocks noChangeShapeType="1"/>
          </p:cNvCxnSpPr>
          <p:nvPr/>
        </p:nvCxnSpPr>
        <p:spPr bwMode="auto">
          <a:xfrm rot="16200000" flipH="1">
            <a:off x="3453606" y="2499519"/>
            <a:ext cx="436563" cy="95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84" name="AutoShape 570"/>
          <p:cNvCxnSpPr>
            <a:cxnSpLocks noChangeShapeType="1"/>
          </p:cNvCxnSpPr>
          <p:nvPr/>
        </p:nvCxnSpPr>
        <p:spPr bwMode="auto">
          <a:xfrm>
            <a:off x="3667125" y="242887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85" name="AutoShape 571"/>
          <p:cNvCxnSpPr>
            <a:cxnSpLocks noChangeShapeType="1"/>
          </p:cNvCxnSpPr>
          <p:nvPr/>
        </p:nvCxnSpPr>
        <p:spPr bwMode="auto">
          <a:xfrm>
            <a:off x="3667125" y="2714625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86" name="Text Box 574"/>
          <p:cNvSpPr txBox="1">
            <a:spLocks noChangeArrowheads="1"/>
          </p:cNvSpPr>
          <p:nvPr/>
        </p:nvSpPr>
        <p:spPr bwMode="auto">
          <a:xfrm>
            <a:off x="7040563" y="2159000"/>
            <a:ext cx="1150937" cy="3778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социальных коммуникаций и организационной работы, протокола и контроля</a:t>
            </a:r>
          </a:p>
        </p:txBody>
      </p:sp>
      <p:sp>
        <p:nvSpPr>
          <p:cNvPr id="13387" name="Text Box 576"/>
          <p:cNvSpPr txBox="1">
            <a:spLocks noChangeArrowheads="1"/>
          </p:cNvSpPr>
          <p:nvPr/>
        </p:nvSpPr>
        <p:spPr bwMode="auto">
          <a:xfrm>
            <a:off x="7040563" y="2636838"/>
            <a:ext cx="1150937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делопроизводства и работы с обращениями граждан</a:t>
            </a:r>
          </a:p>
        </p:txBody>
      </p:sp>
      <p:sp>
        <p:nvSpPr>
          <p:cNvPr id="13388" name="Text Box 577"/>
          <p:cNvSpPr txBox="1">
            <a:spLocks noChangeArrowheads="1"/>
          </p:cNvSpPr>
          <p:nvPr/>
        </p:nvSpPr>
        <p:spPr bwMode="auto">
          <a:xfrm>
            <a:off x="7040563" y="2997200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информационных технологий</a:t>
            </a:r>
          </a:p>
        </p:txBody>
      </p:sp>
      <p:cxnSp>
        <p:nvCxnSpPr>
          <p:cNvPr id="13389" name="AutoShape 579"/>
          <p:cNvCxnSpPr>
            <a:cxnSpLocks noChangeShapeType="1"/>
          </p:cNvCxnSpPr>
          <p:nvPr/>
        </p:nvCxnSpPr>
        <p:spPr bwMode="auto">
          <a:xfrm>
            <a:off x="6881813" y="264318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0" name="AutoShape 580"/>
          <p:cNvCxnSpPr>
            <a:cxnSpLocks noChangeShapeType="1"/>
          </p:cNvCxnSpPr>
          <p:nvPr/>
        </p:nvCxnSpPr>
        <p:spPr bwMode="auto">
          <a:xfrm>
            <a:off x="6881813" y="307181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91" name="Text Box 582"/>
          <p:cNvSpPr txBox="1">
            <a:spLocks noChangeArrowheads="1"/>
          </p:cNvSpPr>
          <p:nvPr/>
        </p:nvSpPr>
        <p:spPr bwMode="auto">
          <a:xfrm>
            <a:off x="8667750" y="2143125"/>
            <a:ext cx="1150938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экономического анализа и мобилизации доходов</a:t>
            </a:r>
          </a:p>
        </p:txBody>
      </p:sp>
      <p:sp>
        <p:nvSpPr>
          <p:cNvPr id="13392" name="Text Box 583"/>
          <p:cNvSpPr txBox="1">
            <a:spLocks noChangeArrowheads="1"/>
          </p:cNvSpPr>
          <p:nvPr/>
        </p:nvSpPr>
        <p:spPr bwMode="auto">
          <a:xfrm>
            <a:off x="8667750" y="2500313"/>
            <a:ext cx="1150938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развития предпринимательства и сельского хозяйства</a:t>
            </a:r>
          </a:p>
        </p:txBody>
      </p:sp>
      <p:cxnSp>
        <p:nvCxnSpPr>
          <p:cNvPr id="13393" name="AutoShape 584"/>
          <p:cNvCxnSpPr>
            <a:cxnSpLocks noChangeShapeType="1"/>
          </p:cNvCxnSpPr>
          <p:nvPr/>
        </p:nvCxnSpPr>
        <p:spPr bwMode="auto">
          <a:xfrm rot="5400000">
            <a:off x="8275638" y="2320925"/>
            <a:ext cx="5000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94" name="AutoShape 585"/>
          <p:cNvCxnSpPr>
            <a:cxnSpLocks noChangeShapeType="1"/>
          </p:cNvCxnSpPr>
          <p:nvPr/>
        </p:nvCxnSpPr>
        <p:spPr bwMode="auto">
          <a:xfrm>
            <a:off x="8524875" y="2143125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5" name="AutoShape 586"/>
          <p:cNvCxnSpPr>
            <a:cxnSpLocks noChangeShapeType="1"/>
          </p:cNvCxnSpPr>
          <p:nvPr/>
        </p:nvCxnSpPr>
        <p:spPr bwMode="auto">
          <a:xfrm>
            <a:off x="8524875" y="257175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96" name="Text Box 587"/>
          <p:cNvSpPr txBox="1">
            <a:spLocks noChangeArrowheads="1"/>
          </p:cNvSpPr>
          <p:nvPr/>
        </p:nvSpPr>
        <p:spPr bwMode="auto">
          <a:xfrm>
            <a:off x="8667750" y="3143250"/>
            <a:ext cx="1150938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муниципальной собственности и обеспечения деятельности</a:t>
            </a:r>
          </a:p>
        </p:txBody>
      </p:sp>
      <p:sp>
        <p:nvSpPr>
          <p:cNvPr id="13397" name="Text Box 588"/>
          <p:cNvSpPr txBox="1">
            <a:spLocks noChangeArrowheads="1"/>
          </p:cNvSpPr>
          <p:nvPr/>
        </p:nvSpPr>
        <p:spPr bwMode="auto">
          <a:xfrm>
            <a:off x="8667750" y="3500438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земельных отношений</a:t>
            </a:r>
          </a:p>
        </p:txBody>
      </p:sp>
      <p:sp>
        <p:nvSpPr>
          <p:cNvPr id="13398" name="Text Box 589"/>
          <p:cNvSpPr txBox="1">
            <a:spLocks noChangeArrowheads="1"/>
          </p:cNvSpPr>
          <p:nvPr/>
        </p:nvSpPr>
        <p:spPr bwMode="auto">
          <a:xfrm>
            <a:off x="8667750" y="3643313"/>
            <a:ext cx="11509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муниципального земельного контроля</a:t>
            </a:r>
          </a:p>
        </p:txBody>
      </p:sp>
      <p:cxnSp>
        <p:nvCxnSpPr>
          <p:cNvPr id="13399" name="AutoShape 591"/>
          <p:cNvCxnSpPr>
            <a:cxnSpLocks noChangeShapeType="1"/>
          </p:cNvCxnSpPr>
          <p:nvPr/>
        </p:nvCxnSpPr>
        <p:spPr bwMode="auto">
          <a:xfrm rot="5400000">
            <a:off x="8239125" y="3357563"/>
            <a:ext cx="573087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00" name="AutoShape 592"/>
          <p:cNvCxnSpPr>
            <a:cxnSpLocks noChangeShapeType="1"/>
          </p:cNvCxnSpPr>
          <p:nvPr/>
        </p:nvCxnSpPr>
        <p:spPr bwMode="auto">
          <a:xfrm>
            <a:off x="8524875" y="321468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1" name="AutoShape 593"/>
          <p:cNvCxnSpPr>
            <a:cxnSpLocks noChangeShapeType="1"/>
          </p:cNvCxnSpPr>
          <p:nvPr/>
        </p:nvCxnSpPr>
        <p:spPr bwMode="auto">
          <a:xfrm>
            <a:off x="8524875" y="350043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2" name="AutoShape 594"/>
          <p:cNvCxnSpPr>
            <a:cxnSpLocks noChangeShapeType="1"/>
          </p:cNvCxnSpPr>
          <p:nvPr/>
        </p:nvCxnSpPr>
        <p:spPr bwMode="auto">
          <a:xfrm>
            <a:off x="8524875" y="364331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03" name="Text Box 605"/>
          <p:cNvSpPr txBox="1">
            <a:spLocks noChangeArrowheads="1"/>
          </p:cNvSpPr>
          <p:nvPr/>
        </p:nvSpPr>
        <p:spPr bwMode="auto">
          <a:xfrm>
            <a:off x="3595688" y="2928938"/>
            <a:ext cx="1357312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по обеспечению деятельности  КДН и ЗП</a:t>
            </a:r>
          </a:p>
        </p:txBody>
      </p:sp>
      <p:sp>
        <p:nvSpPr>
          <p:cNvPr id="13404" name="Text Box 608"/>
          <p:cNvSpPr txBox="1">
            <a:spLocks noChangeArrowheads="1"/>
          </p:cNvSpPr>
          <p:nvPr/>
        </p:nvSpPr>
        <p:spPr bwMode="auto">
          <a:xfrm>
            <a:off x="2166938" y="2928938"/>
            <a:ext cx="1150937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жилищных субсидий  </a:t>
            </a:r>
          </a:p>
        </p:txBody>
      </p:sp>
      <p:sp>
        <p:nvSpPr>
          <p:cNvPr id="13405" name="Text Box 609"/>
          <p:cNvSpPr txBox="1">
            <a:spLocks noChangeArrowheads="1"/>
          </p:cNvSpPr>
          <p:nvPr/>
        </p:nvSpPr>
        <p:spPr bwMode="auto">
          <a:xfrm>
            <a:off x="6881813" y="3286125"/>
            <a:ext cx="1295400" cy="111125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районный архив</a:t>
            </a:r>
          </a:p>
        </p:txBody>
      </p:sp>
      <p:cxnSp>
        <p:nvCxnSpPr>
          <p:cNvPr id="13406" name="AutoShape 610"/>
          <p:cNvCxnSpPr>
            <a:cxnSpLocks noChangeShapeType="1"/>
          </p:cNvCxnSpPr>
          <p:nvPr/>
        </p:nvCxnSpPr>
        <p:spPr bwMode="auto">
          <a:xfrm>
            <a:off x="2024063" y="328612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7" name="AutoShape 612"/>
          <p:cNvCxnSpPr>
            <a:cxnSpLocks noChangeShapeType="1"/>
          </p:cNvCxnSpPr>
          <p:nvPr/>
        </p:nvCxnSpPr>
        <p:spPr bwMode="auto">
          <a:xfrm>
            <a:off x="3381375" y="3000375"/>
            <a:ext cx="21431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8" name="AutoShape 613"/>
          <p:cNvCxnSpPr>
            <a:cxnSpLocks noChangeShapeType="1"/>
          </p:cNvCxnSpPr>
          <p:nvPr/>
        </p:nvCxnSpPr>
        <p:spPr bwMode="auto">
          <a:xfrm>
            <a:off x="6596063" y="3357563"/>
            <a:ext cx="2857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15" name="Text Box 614"/>
          <p:cNvSpPr txBox="1">
            <a:spLocks noChangeArrowheads="1"/>
          </p:cNvSpPr>
          <p:nvPr/>
        </p:nvSpPr>
        <p:spPr bwMode="auto">
          <a:xfrm>
            <a:off x="6176963" y="5805488"/>
            <a:ext cx="2808287" cy="4191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dirty="0">
                <a:latin typeface="Times New Roman" pitchFamily="18" charset="0"/>
              </a:rPr>
              <a:t>ВСЕГО численность –</a:t>
            </a:r>
            <a:r>
              <a:rPr lang="ru-RU" sz="800" dirty="0">
                <a:latin typeface="Times New Roman" pitchFamily="18" charset="0"/>
              </a:rPr>
              <a:t> </a:t>
            </a:r>
            <a:r>
              <a:rPr lang="ru-RU" sz="800" b="1" dirty="0">
                <a:latin typeface="+mn-lt"/>
              </a:rPr>
              <a:t>96</a:t>
            </a:r>
            <a:r>
              <a:rPr lang="ru-RU" sz="800" b="1" dirty="0">
                <a:latin typeface="Times New Roman" pitchFamily="18" charset="0"/>
              </a:rPr>
              <a:t>, в том числе: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1. Муниципальных служащих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54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2. Технический персонал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42</a:t>
            </a:r>
            <a:endParaRPr lang="ru-RU" sz="800" b="1" u="sng" dirty="0">
              <a:latin typeface="+mn-lt"/>
            </a:endParaRPr>
          </a:p>
        </p:txBody>
      </p:sp>
      <p:sp>
        <p:nvSpPr>
          <p:cNvPr id="13410" name="Text Box 615"/>
          <p:cNvSpPr txBox="1">
            <a:spLocks noChangeArrowheads="1"/>
          </p:cNvSpPr>
          <p:nvPr/>
        </p:nvSpPr>
        <p:spPr bwMode="auto">
          <a:xfrm>
            <a:off x="7024688" y="3571875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по учету документов по личному составу</a:t>
            </a:r>
          </a:p>
        </p:txBody>
      </p:sp>
      <p:cxnSp>
        <p:nvCxnSpPr>
          <p:cNvPr id="13411" name="AutoShape 616"/>
          <p:cNvCxnSpPr>
            <a:cxnSpLocks noChangeShapeType="1"/>
          </p:cNvCxnSpPr>
          <p:nvPr/>
        </p:nvCxnSpPr>
        <p:spPr bwMode="auto">
          <a:xfrm>
            <a:off x="6881813" y="3429000"/>
            <a:ext cx="0" cy="28892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12" name="AutoShape 617"/>
          <p:cNvCxnSpPr>
            <a:cxnSpLocks noChangeShapeType="1"/>
          </p:cNvCxnSpPr>
          <p:nvPr/>
        </p:nvCxnSpPr>
        <p:spPr bwMode="auto">
          <a:xfrm>
            <a:off x="6881813" y="371475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3" name="AutoShape 616"/>
          <p:cNvCxnSpPr>
            <a:cxnSpLocks noChangeShapeType="1"/>
          </p:cNvCxnSpPr>
          <p:nvPr/>
        </p:nvCxnSpPr>
        <p:spPr bwMode="auto">
          <a:xfrm rot="5400000">
            <a:off x="-85725" y="1608138"/>
            <a:ext cx="3603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sp>
        <p:nvSpPr>
          <p:cNvPr id="13414" name="Text Box 608"/>
          <p:cNvSpPr txBox="1">
            <a:spLocks noChangeArrowheads="1"/>
          </p:cNvSpPr>
          <p:nvPr/>
        </p:nvSpPr>
        <p:spPr bwMode="auto">
          <a:xfrm>
            <a:off x="2166938" y="3143250"/>
            <a:ext cx="1150937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в сфере погребения и похоронного дела </a:t>
            </a:r>
          </a:p>
        </p:txBody>
      </p:sp>
      <p:cxnSp>
        <p:nvCxnSpPr>
          <p:cNvPr id="2" name="AutoShape 610"/>
          <p:cNvCxnSpPr>
            <a:cxnSpLocks noChangeShapeType="1"/>
          </p:cNvCxnSpPr>
          <p:nvPr/>
        </p:nvCxnSpPr>
        <p:spPr bwMode="auto">
          <a:xfrm>
            <a:off x="2024063" y="30003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6" name="AutoShape 555"/>
          <p:cNvCxnSpPr>
            <a:cxnSpLocks noChangeShapeType="1"/>
          </p:cNvCxnSpPr>
          <p:nvPr/>
        </p:nvCxnSpPr>
        <p:spPr bwMode="auto">
          <a:xfrm>
            <a:off x="238125" y="2786063"/>
            <a:ext cx="2857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7" name="AutoShape 612"/>
          <p:cNvCxnSpPr>
            <a:cxnSpLocks noChangeShapeType="1"/>
          </p:cNvCxnSpPr>
          <p:nvPr/>
        </p:nvCxnSpPr>
        <p:spPr bwMode="auto">
          <a:xfrm>
            <a:off x="3381375" y="1785938"/>
            <a:ext cx="21431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8" name="AutoShape 544"/>
          <p:cNvCxnSpPr>
            <a:cxnSpLocks noChangeShapeType="1"/>
          </p:cNvCxnSpPr>
          <p:nvPr/>
        </p:nvCxnSpPr>
        <p:spPr bwMode="auto">
          <a:xfrm>
            <a:off x="8239125" y="1857375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2362</TotalTime>
  <Words>225</Words>
  <Application>Microsoft Office PowerPoint</Application>
  <PresentationFormat>Лист A4 (210x297 мм)</PresentationFormat>
  <Paragraphs>46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Шаблон оформления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Оформление по умолчанию</vt:lpstr>
      <vt:lpstr>Слайд 1</vt:lpstr>
    </vt:vector>
  </TitlesOfParts>
  <Company>MoBIL GROUP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Smirnov</dc:creator>
  <cp:lastModifiedBy>user</cp:lastModifiedBy>
  <cp:revision>90</cp:revision>
  <dcterms:created xsi:type="dcterms:W3CDTF">2014-01-15T11:52:06Z</dcterms:created>
  <dcterms:modified xsi:type="dcterms:W3CDTF">2017-12-22T08:54:38Z</dcterms:modified>
</cp:coreProperties>
</file>