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597" autoAdjust="0"/>
    <p:restoredTop sz="89909" autoAdjust="0"/>
  </p:normalViewPr>
  <p:slideViewPr>
    <p:cSldViewPr>
      <p:cViewPr>
        <p:scale>
          <a:sx n="150" d="100"/>
          <a:sy n="150" d="100"/>
        </p:scale>
        <p:origin x="-9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35154-45D4-4CE7-BCFB-5873F823A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6BBF5-CF41-4125-8EB4-193876623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C3D47-FE91-4C78-A2F9-DBBEC1919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EEE89-10E5-49FE-99D4-C110D4449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6C7F-3355-4621-99B2-C80E6787B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97F93-932F-40EB-B539-1CD8450A2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394FE-59CD-4D45-8429-7C1A3663D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A8B2C-953A-4CD2-AB40-FD3736BEC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4795A-AFA6-4FA7-A2E4-D3A995CF5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B7E49-53D2-431F-98CE-C527EDA76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A7568-EB67-472B-93DC-9C12CC3A9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05C1B129-7667-4208-95EC-3F9CC89F8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3081338" y="549275"/>
            <a:ext cx="4535487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Глава Волоколамского муниципального района</a:t>
            </a:r>
          </a:p>
        </p:txBody>
      </p:sp>
      <p:sp>
        <p:nvSpPr>
          <p:cNvPr id="2051" name="Text Box 22"/>
          <p:cNvSpPr txBox="1">
            <a:spLocks noChangeArrowheads="1"/>
          </p:cNvSpPr>
          <p:nvPr/>
        </p:nvSpPr>
        <p:spPr bwMode="auto">
          <a:xfrm>
            <a:off x="128588" y="115888"/>
            <a:ext cx="9777412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50000"/>
              </a:lnSpc>
              <a:spcBef>
                <a:spcPct val="50000"/>
              </a:spcBef>
            </a:pPr>
            <a:r>
              <a:rPr lang="ru-RU" sz="900" dirty="0" smtClean="0"/>
              <a:t>Утверждена решением Совета депутатов Волоколамского муниципального района </a:t>
            </a:r>
            <a:r>
              <a:rPr lang="ru-RU" sz="900" dirty="0" err="1" smtClean="0"/>
              <a:t>от_________№_______</a:t>
            </a:r>
            <a:endParaRPr lang="ru-RU" sz="900" dirty="0"/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1200" b="1" dirty="0"/>
              <a:t>                    Структура администрации Волоколамского муниципального района Московской области</a:t>
            </a:r>
          </a:p>
        </p:txBody>
      </p:sp>
      <p:sp>
        <p:nvSpPr>
          <p:cNvPr id="2052" name="Text Box 24"/>
          <p:cNvSpPr txBox="1">
            <a:spLocks noChangeArrowheads="1"/>
          </p:cNvSpPr>
          <p:nvPr/>
        </p:nvSpPr>
        <p:spPr bwMode="auto">
          <a:xfrm>
            <a:off x="273050" y="404813"/>
            <a:ext cx="1562100" cy="2270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Советник</a:t>
            </a:r>
          </a:p>
        </p:txBody>
      </p:sp>
      <p:sp>
        <p:nvSpPr>
          <p:cNvPr id="2053" name="Text Box 25"/>
          <p:cNvSpPr txBox="1">
            <a:spLocks noChangeArrowheads="1"/>
          </p:cNvSpPr>
          <p:nvPr/>
        </p:nvSpPr>
        <p:spPr bwMode="auto">
          <a:xfrm>
            <a:off x="273050" y="765175"/>
            <a:ext cx="1562100" cy="2270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Помощник </a:t>
            </a:r>
          </a:p>
        </p:txBody>
      </p:sp>
      <p:sp>
        <p:nvSpPr>
          <p:cNvPr id="2054" name="Text Box 53"/>
          <p:cNvSpPr txBox="1">
            <a:spLocks noChangeArrowheads="1"/>
          </p:cNvSpPr>
          <p:nvPr/>
        </p:nvSpPr>
        <p:spPr bwMode="auto">
          <a:xfrm>
            <a:off x="1881166" y="1214422"/>
            <a:ext cx="1439863" cy="649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– начальник Управления  коммунального хозяйства и градостроительства</a:t>
            </a:r>
          </a:p>
        </p:txBody>
      </p:sp>
      <p:sp>
        <p:nvSpPr>
          <p:cNvPr id="2055" name="Text Box 74"/>
          <p:cNvSpPr txBox="1">
            <a:spLocks noChangeArrowheads="1"/>
          </p:cNvSpPr>
          <p:nvPr/>
        </p:nvSpPr>
        <p:spPr bwMode="auto">
          <a:xfrm>
            <a:off x="1857375" y="1936750"/>
            <a:ext cx="1439863" cy="2769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Управление коммунального хозяйства и </a:t>
            </a:r>
            <a:r>
              <a:rPr lang="ru-RU" b="1" dirty="0" smtClean="0"/>
              <a:t>градостроительства - </a:t>
            </a:r>
            <a:r>
              <a:rPr lang="ru-RU" b="1" dirty="0" err="1" smtClean="0"/>
              <a:t>ю.л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2056" name="Text Box 150"/>
          <p:cNvSpPr txBox="1">
            <a:spLocks noChangeArrowheads="1"/>
          </p:cNvSpPr>
          <p:nvPr/>
        </p:nvSpPr>
        <p:spPr bwMode="auto">
          <a:xfrm>
            <a:off x="5168900" y="1268413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безопасности</a:t>
            </a:r>
          </a:p>
        </p:txBody>
      </p:sp>
      <p:sp>
        <p:nvSpPr>
          <p:cNvPr id="2057" name="Text Box 163"/>
          <p:cNvSpPr txBox="1">
            <a:spLocks noChangeArrowheads="1"/>
          </p:cNvSpPr>
          <p:nvPr/>
        </p:nvSpPr>
        <p:spPr bwMode="auto">
          <a:xfrm>
            <a:off x="5168900" y="1773238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юридической и кадровой службы</a:t>
            </a:r>
          </a:p>
        </p:txBody>
      </p:sp>
      <p:sp>
        <p:nvSpPr>
          <p:cNvPr id="2058" name="Text Box 164"/>
          <p:cNvSpPr txBox="1">
            <a:spLocks noChangeArrowheads="1"/>
          </p:cNvSpPr>
          <p:nvPr/>
        </p:nvSpPr>
        <p:spPr bwMode="auto">
          <a:xfrm>
            <a:off x="3584575" y="1268413"/>
            <a:ext cx="1368425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по социальной сфере</a:t>
            </a:r>
          </a:p>
        </p:txBody>
      </p:sp>
      <p:sp>
        <p:nvSpPr>
          <p:cNvPr id="2059" name="Text Box 174"/>
          <p:cNvSpPr txBox="1">
            <a:spLocks noChangeArrowheads="1"/>
          </p:cNvSpPr>
          <p:nvPr/>
        </p:nvSpPr>
        <p:spPr bwMode="auto">
          <a:xfrm>
            <a:off x="3584575" y="1773238"/>
            <a:ext cx="1368425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Отдел по культуре, спорту и работе с </a:t>
            </a:r>
            <a:r>
              <a:rPr lang="ru-RU" b="1" dirty="0" smtClean="0"/>
              <a:t>молодежью - </a:t>
            </a:r>
            <a:r>
              <a:rPr lang="ru-RU" b="1" dirty="0" err="1" smtClean="0"/>
              <a:t>ю.л</a:t>
            </a:r>
            <a:r>
              <a:rPr lang="ru-RU" b="1" dirty="0" smtClean="0"/>
              <a:t>. </a:t>
            </a:r>
            <a:endParaRPr lang="ru-RU" b="1" dirty="0"/>
          </a:p>
        </p:txBody>
      </p:sp>
      <p:sp>
        <p:nvSpPr>
          <p:cNvPr id="2060" name="Text Box 177"/>
          <p:cNvSpPr txBox="1">
            <a:spLocks noChangeArrowheads="1"/>
          </p:cNvSpPr>
          <p:nvPr/>
        </p:nvSpPr>
        <p:spPr bwMode="auto">
          <a:xfrm>
            <a:off x="3524241" y="2060575"/>
            <a:ext cx="1428760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Управление системой образования - </a:t>
            </a:r>
            <a:r>
              <a:rPr lang="ru-RU" b="1" dirty="0" err="1"/>
              <a:t>ю.л</a:t>
            </a:r>
            <a:r>
              <a:rPr lang="ru-RU" b="1" dirty="0"/>
              <a:t>. </a:t>
            </a:r>
          </a:p>
        </p:txBody>
      </p:sp>
      <p:sp>
        <p:nvSpPr>
          <p:cNvPr id="2061" name="Text Box 178"/>
          <p:cNvSpPr txBox="1">
            <a:spLocks noChangeArrowheads="1"/>
          </p:cNvSpPr>
          <p:nvPr/>
        </p:nvSpPr>
        <p:spPr bwMode="auto">
          <a:xfrm>
            <a:off x="6753225" y="1268413"/>
            <a:ext cx="1439863" cy="4048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 администрации  по общим вопросам</a:t>
            </a:r>
          </a:p>
        </p:txBody>
      </p:sp>
      <p:sp>
        <p:nvSpPr>
          <p:cNvPr id="2062" name="Text Box 191"/>
          <p:cNvSpPr txBox="1">
            <a:spLocks noChangeArrowheads="1"/>
          </p:cNvSpPr>
          <p:nvPr/>
        </p:nvSpPr>
        <p:spPr bwMode="auto">
          <a:xfrm>
            <a:off x="6753225" y="1841500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Организационно-контрольное управление</a:t>
            </a:r>
          </a:p>
        </p:txBody>
      </p:sp>
      <p:sp>
        <p:nvSpPr>
          <p:cNvPr id="2063" name="Text Box 192"/>
          <p:cNvSpPr txBox="1">
            <a:spLocks noChangeArrowheads="1"/>
          </p:cNvSpPr>
          <p:nvPr/>
        </p:nvSpPr>
        <p:spPr bwMode="auto">
          <a:xfrm>
            <a:off x="8408988" y="1330325"/>
            <a:ext cx="1439862" cy="4048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Заместитель главы администрации по экономике</a:t>
            </a:r>
          </a:p>
        </p:txBody>
      </p:sp>
      <p:sp>
        <p:nvSpPr>
          <p:cNvPr id="2064" name="Text Box 201"/>
          <p:cNvSpPr txBox="1">
            <a:spLocks noChangeArrowheads="1"/>
          </p:cNvSpPr>
          <p:nvPr/>
        </p:nvSpPr>
        <p:spPr bwMode="auto">
          <a:xfrm>
            <a:off x="8382024" y="2857496"/>
            <a:ext cx="1439862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Комитет по управлению имуществом –ю.л. </a:t>
            </a:r>
          </a:p>
        </p:txBody>
      </p:sp>
      <p:sp>
        <p:nvSpPr>
          <p:cNvPr id="2065" name="Text Box 205"/>
          <p:cNvSpPr txBox="1">
            <a:spLocks noChangeArrowheads="1"/>
          </p:cNvSpPr>
          <p:nvPr/>
        </p:nvSpPr>
        <p:spPr bwMode="auto">
          <a:xfrm>
            <a:off x="8382024" y="1857364"/>
            <a:ext cx="1428760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Управление экономического развития и АПК </a:t>
            </a:r>
            <a:endParaRPr lang="ru-RU" dirty="0"/>
          </a:p>
        </p:txBody>
      </p:sp>
      <p:sp>
        <p:nvSpPr>
          <p:cNvPr id="2066" name="Text Box 206"/>
          <p:cNvSpPr txBox="1">
            <a:spLocks noChangeArrowheads="1"/>
          </p:cNvSpPr>
          <p:nvPr/>
        </p:nvSpPr>
        <p:spPr bwMode="auto">
          <a:xfrm>
            <a:off x="200025" y="1268413"/>
            <a:ext cx="1439863" cy="2825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" b="1"/>
              <a:t>1-ый Заместитель главы администрации </a:t>
            </a:r>
          </a:p>
        </p:txBody>
      </p:sp>
      <p:sp>
        <p:nvSpPr>
          <p:cNvPr id="2067" name="Text Box 219"/>
          <p:cNvSpPr txBox="1">
            <a:spLocks noChangeArrowheads="1"/>
          </p:cNvSpPr>
          <p:nvPr/>
        </p:nvSpPr>
        <p:spPr bwMode="auto">
          <a:xfrm>
            <a:off x="200025" y="1695450"/>
            <a:ext cx="1439863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Финансовое управление –ю.л.</a:t>
            </a:r>
            <a:br>
              <a:rPr lang="ru-RU" b="1"/>
            </a:br>
            <a:endParaRPr lang="ru-RU" b="1"/>
          </a:p>
        </p:txBody>
      </p:sp>
      <p:cxnSp>
        <p:nvCxnSpPr>
          <p:cNvPr id="2068" name="AutoShape 226"/>
          <p:cNvCxnSpPr>
            <a:cxnSpLocks noChangeShapeType="1"/>
          </p:cNvCxnSpPr>
          <p:nvPr/>
        </p:nvCxnSpPr>
        <p:spPr bwMode="auto">
          <a:xfrm flipH="1">
            <a:off x="1857375" y="908050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69" name="AutoShape 228"/>
          <p:cNvCxnSpPr>
            <a:cxnSpLocks noChangeShapeType="1"/>
          </p:cNvCxnSpPr>
          <p:nvPr/>
        </p:nvCxnSpPr>
        <p:spPr bwMode="auto">
          <a:xfrm flipH="1">
            <a:off x="1857375" y="476250"/>
            <a:ext cx="3587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0" name="AutoShape 229"/>
          <p:cNvCxnSpPr>
            <a:cxnSpLocks noChangeShapeType="1"/>
          </p:cNvCxnSpPr>
          <p:nvPr/>
        </p:nvCxnSpPr>
        <p:spPr bwMode="auto">
          <a:xfrm>
            <a:off x="2216150" y="476250"/>
            <a:ext cx="0" cy="431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71" name="AutoShape 230"/>
          <p:cNvCxnSpPr>
            <a:cxnSpLocks noChangeShapeType="1"/>
          </p:cNvCxnSpPr>
          <p:nvPr/>
        </p:nvCxnSpPr>
        <p:spPr bwMode="auto">
          <a:xfrm flipH="1">
            <a:off x="2216150" y="692150"/>
            <a:ext cx="86518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72" name="AutoShape 233"/>
          <p:cNvSpPr>
            <a:spLocks noChangeArrowheads="1"/>
          </p:cNvSpPr>
          <p:nvPr/>
        </p:nvSpPr>
        <p:spPr bwMode="auto">
          <a:xfrm>
            <a:off x="5024438" y="836613"/>
            <a:ext cx="144462" cy="215900"/>
          </a:xfrm>
          <a:prstGeom prst="downArrow">
            <a:avLst>
              <a:gd name="adj1" fmla="val 50000"/>
              <a:gd name="adj2" fmla="val 37363"/>
            </a:avLst>
          </a:prstGeom>
          <a:solidFill>
            <a:srgbClr val="FF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ru-RU"/>
          </a:p>
        </p:txBody>
      </p:sp>
      <p:cxnSp>
        <p:nvCxnSpPr>
          <p:cNvPr id="2073" name="AutoShape 234"/>
          <p:cNvCxnSpPr>
            <a:cxnSpLocks noChangeShapeType="1"/>
          </p:cNvCxnSpPr>
          <p:nvPr/>
        </p:nvCxnSpPr>
        <p:spPr bwMode="auto">
          <a:xfrm>
            <a:off x="776288" y="1052513"/>
            <a:ext cx="84248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74" name="AutoShape 235"/>
          <p:cNvCxnSpPr>
            <a:cxnSpLocks noChangeShapeType="1"/>
          </p:cNvCxnSpPr>
          <p:nvPr/>
        </p:nvCxnSpPr>
        <p:spPr bwMode="auto">
          <a:xfrm>
            <a:off x="776288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5" name="AutoShape 242"/>
          <p:cNvCxnSpPr>
            <a:cxnSpLocks noChangeShapeType="1"/>
          </p:cNvCxnSpPr>
          <p:nvPr/>
        </p:nvCxnSpPr>
        <p:spPr bwMode="auto">
          <a:xfrm flipV="1">
            <a:off x="95250" y="1773238"/>
            <a:ext cx="104775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6" name="AutoShape 244"/>
          <p:cNvCxnSpPr>
            <a:cxnSpLocks noChangeShapeType="1"/>
          </p:cNvCxnSpPr>
          <p:nvPr/>
        </p:nvCxnSpPr>
        <p:spPr bwMode="auto">
          <a:xfrm flipH="1">
            <a:off x="57150" y="1412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7" name="AutoShape 254"/>
          <p:cNvCxnSpPr>
            <a:cxnSpLocks noChangeShapeType="1"/>
          </p:cNvCxnSpPr>
          <p:nvPr/>
        </p:nvCxnSpPr>
        <p:spPr bwMode="auto">
          <a:xfrm>
            <a:off x="25050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8" name="AutoShape 257"/>
          <p:cNvCxnSpPr>
            <a:cxnSpLocks noChangeShapeType="1"/>
          </p:cNvCxnSpPr>
          <p:nvPr/>
        </p:nvCxnSpPr>
        <p:spPr bwMode="auto">
          <a:xfrm flipH="1">
            <a:off x="1712913" y="134143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79" name="AutoShape 258"/>
          <p:cNvCxnSpPr>
            <a:cxnSpLocks noChangeShapeType="1"/>
          </p:cNvCxnSpPr>
          <p:nvPr/>
        </p:nvCxnSpPr>
        <p:spPr bwMode="auto">
          <a:xfrm>
            <a:off x="1712913" y="1341438"/>
            <a:ext cx="0" cy="5746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0" name="AutoShape 261"/>
          <p:cNvCxnSpPr>
            <a:cxnSpLocks noChangeShapeType="1"/>
          </p:cNvCxnSpPr>
          <p:nvPr/>
        </p:nvCxnSpPr>
        <p:spPr bwMode="auto">
          <a:xfrm>
            <a:off x="1712913" y="1916113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1" name="AutoShape 272"/>
          <p:cNvCxnSpPr>
            <a:cxnSpLocks noChangeShapeType="1"/>
          </p:cNvCxnSpPr>
          <p:nvPr/>
        </p:nvCxnSpPr>
        <p:spPr bwMode="auto">
          <a:xfrm rot="5400000">
            <a:off x="5630076" y="2378874"/>
            <a:ext cx="1944687" cy="126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2" name="AutoShape 274"/>
          <p:cNvCxnSpPr>
            <a:cxnSpLocks noChangeShapeType="1"/>
          </p:cNvCxnSpPr>
          <p:nvPr/>
        </p:nvCxnSpPr>
        <p:spPr bwMode="auto">
          <a:xfrm>
            <a:off x="6608763" y="1916113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3" name="AutoShape 281"/>
          <p:cNvCxnSpPr>
            <a:cxnSpLocks noChangeShapeType="1"/>
          </p:cNvCxnSpPr>
          <p:nvPr/>
        </p:nvCxnSpPr>
        <p:spPr bwMode="auto">
          <a:xfrm>
            <a:off x="423227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4" name="AutoShape 282"/>
          <p:cNvCxnSpPr>
            <a:cxnSpLocks noChangeShapeType="1"/>
          </p:cNvCxnSpPr>
          <p:nvPr/>
        </p:nvCxnSpPr>
        <p:spPr bwMode="auto">
          <a:xfrm rot="16200000" flipH="1">
            <a:off x="2581271" y="2200278"/>
            <a:ext cx="1587497" cy="126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5" name="AutoShape 284"/>
          <p:cNvCxnSpPr>
            <a:cxnSpLocks noChangeShapeType="1"/>
          </p:cNvCxnSpPr>
          <p:nvPr/>
        </p:nvCxnSpPr>
        <p:spPr bwMode="auto">
          <a:xfrm rot="5400000">
            <a:off x="7494602" y="2157422"/>
            <a:ext cx="1516059" cy="269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86" name="AutoShape 285"/>
          <p:cNvCxnSpPr>
            <a:cxnSpLocks noChangeShapeType="1"/>
          </p:cNvCxnSpPr>
          <p:nvPr/>
        </p:nvCxnSpPr>
        <p:spPr bwMode="auto">
          <a:xfrm flipH="1">
            <a:off x="3368675" y="1412875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7" name="AutoShape 287"/>
          <p:cNvCxnSpPr>
            <a:cxnSpLocks noChangeShapeType="1"/>
          </p:cNvCxnSpPr>
          <p:nvPr/>
        </p:nvCxnSpPr>
        <p:spPr bwMode="auto">
          <a:xfrm flipH="1">
            <a:off x="5024438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8" name="AutoShape 288"/>
          <p:cNvCxnSpPr>
            <a:cxnSpLocks noChangeShapeType="1"/>
          </p:cNvCxnSpPr>
          <p:nvPr/>
        </p:nvCxnSpPr>
        <p:spPr bwMode="auto">
          <a:xfrm flipH="1">
            <a:off x="826611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89" name="AutoShape 289"/>
          <p:cNvCxnSpPr>
            <a:cxnSpLocks noChangeShapeType="1"/>
          </p:cNvCxnSpPr>
          <p:nvPr/>
        </p:nvCxnSpPr>
        <p:spPr bwMode="auto">
          <a:xfrm>
            <a:off x="7400925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0" name="AutoShape 290"/>
          <p:cNvCxnSpPr>
            <a:cxnSpLocks noChangeShapeType="1"/>
          </p:cNvCxnSpPr>
          <p:nvPr/>
        </p:nvCxnSpPr>
        <p:spPr bwMode="auto">
          <a:xfrm>
            <a:off x="581660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2" name="AutoShape 293"/>
          <p:cNvCxnSpPr>
            <a:cxnSpLocks noChangeShapeType="1"/>
          </p:cNvCxnSpPr>
          <p:nvPr/>
        </p:nvCxnSpPr>
        <p:spPr bwMode="auto">
          <a:xfrm>
            <a:off x="3381364" y="2143116"/>
            <a:ext cx="1444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3" name="AutoShape 294"/>
          <p:cNvCxnSpPr>
            <a:cxnSpLocks noChangeShapeType="1"/>
          </p:cNvCxnSpPr>
          <p:nvPr/>
        </p:nvCxnSpPr>
        <p:spPr bwMode="auto">
          <a:xfrm>
            <a:off x="5024438" y="2133600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094" name="AutoShape 309"/>
          <p:cNvCxnSpPr>
            <a:cxnSpLocks noChangeShapeType="1"/>
          </p:cNvCxnSpPr>
          <p:nvPr/>
        </p:nvCxnSpPr>
        <p:spPr bwMode="auto">
          <a:xfrm>
            <a:off x="5024438" y="18446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097" name="Text Box 535"/>
          <p:cNvSpPr txBox="1">
            <a:spLocks noChangeArrowheads="1"/>
          </p:cNvSpPr>
          <p:nvPr/>
        </p:nvSpPr>
        <p:spPr bwMode="auto">
          <a:xfrm>
            <a:off x="5168900" y="2106613"/>
            <a:ext cx="1368425" cy="203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Отдел ГОЧС, территориальной безопасности и моб. подготовки  </a:t>
            </a:r>
          </a:p>
        </p:txBody>
      </p:sp>
      <p:cxnSp>
        <p:nvCxnSpPr>
          <p:cNvPr id="2098" name="AutoShape 537"/>
          <p:cNvCxnSpPr>
            <a:cxnSpLocks noChangeShapeType="1"/>
          </p:cNvCxnSpPr>
          <p:nvPr/>
        </p:nvCxnSpPr>
        <p:spPr bwMode="auto">
          <a:xfrm>
            <a:off x="5024438" y="1412875"/>
            <a:ext cx="1587" cy="7191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99" name="AutoShape 540"/>
          <p:cNvCxnSpPr>
            <a:cxnSpLocks noChangeShapeType="1"/>
          </p:cNvCxnSpPr>
          <p:nvPr/>
        </p:nvCxnSpPr>
        <p:spPr bwMode="auto">
          <a:xfrm flipH="1">
            <a:off x="6608763" y="1412875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00" name="AutoShape 541"/>
          <p:cNvCxnSpPr>
            <a:cxnSpLocks noChangeShapeType="1"/>
          </p:cNvCxnSpPr>
          <p:nvPr/>
        </p:nvCxnSpPr>
        <p:spPr bwMode="auto">
          <a:xfrm>
            <a:off x="9201150" y="1052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01" name="AutoShape 542"/>
          <p:cNvCxnSpPr>
            <a:cxnSpLocks noChangeShapeType="1"/>
          </p:cNvCxnSpPr>
          <p:nvPr/>
        </p:nvCxnSpPr>
        <p:spPr bwMode="auto">
          <a:xfrm rot="5400000">
            <a:off x="6381761" y="2571745"/>
            <a:ext cx="1000133" cy="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02" name="AutoShape 543"/>
          <p:cNvCxnSpPr>
            <a:cxnSpLocks noChangeShapeType="1"/>
          </p:cNvCxnSpPr>
          <p:nvPr/>
        </p:nvCxnSpPr>
        <p:spPr bwMode="auto">
          <a:xfrm>
            <a:off x="6881826" y="2214554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03" name="AutoShape 544"/>
          <p:cNvCxnSpPr>
            <a:cxnSpLocks noChangeShapeType="1"/>
          </p:cNvCxnSpPr>
          <p:nvPr/>
        </p:nvCxnSpPr>
        <p:spPr bwMode="auto">
          <a:xfrm>
            <a:off x="8239148" y="2928934"/>
            <a:ext cx="142876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04" name="Text Box 546"/>
          <p:cNvSpPr txBox="1">
            <a:spLocks noChangeArrowheads="1"/>
          </p:cNvSpPr>
          <p:nvPr/>
        </p:nvSpPr>
        <p:spPr bwMode="auto">
          <a:xfrm>
            <a:off x="523844" y="2000240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Бюджетный отдел</a:t>
            </a:r>
          </a:p>
        </p:txBody>
      </p:sp>
      <p:sp>
        <p:nvSpPr>
          <p:cNvPr id="2105" name="Text Box 547"/>
          <p:cNvSpPr txBox="1">
            <a:spLocks noChangeArrowheads="1"/>
          </p:cNvSpPr>
          <p:nvPr/>
        </p:nvSpPr>
        <p:spPr bwMode="auto">
          <a:xfrm>
            <a:off x="523844" y="2214554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казначейского исполнения бюджета</a:t>
            </a:r>
          </a:p>
        </p:txBody>
      </p:sp>
      <p:sp>
        <p:nvSpPr>
          <p:cNvPr id="2106" name="Text Box 548"/>
          <p:cNvSpPr txBox="1">
            <a:spLocks noChangeArrowheads="1"/>
          </p:cNvSpPr>
          <p:nvPr/>
        </p:nvSpPr>
        <p:spPr bwMode="auto">
          <a:xfrm>
            <a:off x="523844" y="2500306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учета исполнения бюджета и сводной отчетности</a:t>
            </a:r>
          </a:p>
        </p:txBody>
      </p:sp>
      <p:sp>
        <p:nvSpPr>
          <p:cNvPr id="2107" name="Text Box 549"/>
          <p:cNvSpPr txBox="1">
            <a:spLocks noChangeArrowheads="1"/>
          </p:cNvSpPr>
          <p:nvPr/>
        </p:nvSpPr>
        <p:spPr bwMode="auto">
          <a:xfrm>
            <a:off x="523844" y="2786058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планирования доходов</a:t>
            </a:r>
          </a:p>
        </p:txBody>
      </p:sp>
      <p:sp>
        <p:nvSpPr>
          <p:cNvPr id="2108" name="Text Box 550"/>
          <p:cNvSpPr txBox="1">
            <a:spLocks noChangeArrowheads="1"/>
          </p:cNvSpPr>
          <p:nvPr/>
        </p:nvSpPr>
        <p:spPr bwMode="auto">
          <a:xfrm>
            <a:off x="523844" y="3000372"/>
            <a:ext cx="1150938" cy="923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</a:t>
            </a:r>
            <a:r>
              <a:rPr lang="ru-RU" b="1" dirty="0"/>
              <a:t> </a:t>
            </a:r>
            <a:r>
              <a:rPr lang="ru-RU" dirty="0"/>
              <a:t>финансового</a:t>
            </a:r>
            <a:r>
              <a:rPr lang="ru-RU" b="1" dirty="0"/>
              <a:t> </a:t>
            </a:r>
            <a:r>
              <a:rPr lang="ru-RU" dirty="0"/>
              <a:t>контроля</a:t>
            </a:r>
          </a:p>
        </p:txBody>
      </p:sp>
      <p:cxnSp>
        <p:nvCxnSpPr>
          <p:cNvPr id="2109" name="AutoShape 551"/>
          <p:cNvCxnSpPr>
            <a:cxnSpLocks noChangeShapeType="1"/>
          </p:cNvCxnSpPr>
          <p:nvPr/>
        </p:nvCxnSpPr>
        <p:spPr bwMode="auto">
          <a:xfrm rot="5400000">
            <a:off x="-297693" y="2464587"/>
            <a:ext cx="107157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10" name="AutoShape 552"/>
          <p:cNvCxnSpPr>
            <a:cxnSpLocks noChangeShapeType="1"/>
          </p:cNvCxnSpPr>
          <p:nvPr/>
        </p:nvCxnSpPr>
        <p:spPr bwMode="auto">
          <a:xfrm>
            <a:off x="238092" y="2000240"/>
            <a:ext cx="28575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11" name="AutoShape 553"/>
          <p:cNvCxnSpPr>
            <a:cxnSpLocks noChangeShapeType="1"/>
          </p:cNvCxnSpPr>
          <p:nvPr/>
        </p:nvCxnSpPr>
        <p:spPr bwMode="auto">
          <a:xfrm>
            <a:off x="238092" y="2214554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12" name="AutoShape 554"/>
          <p:cNvCxnSpPr>
            <a:cxnSpLocks noChangeShapeType="1"/>
          </p:cNvCxnSpPr>
          <p:nvPr/>
        </p:nvCxnSpPr>
        <p:spPr bwMode="auto">
          <a:xfrm>
            <a:off x="238092" y="2500306"/>
            <a:ext cx="28575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13" name="AutoShape 555"/>
          <p:cNvCxnSpPr>
            <a:cxnSpLocks noChangeShapeType="1"/>
          </p:cNvCxnSpPr>
          <p:nvPr/>
        </p:nvCxnSpPr>
        <p:spPr bwMode="auto">
          <a:xfrm>
            <a:off x="238092" y="3000372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14" name="Text Box 559"/>
          <p:cNvSpPr txBox="1">
            <a:spLocks noChangeArrowheads="1"/>
          </p:cNvSpPr>
          <p:nvPr/>
        </p:nvSpPr>
        <p:spPr bwMode="auto">
          <a:xfrm>
            <a:off x="2166918" y="2285992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</a:t>
            </a:r>
            <a:r>
              <a:rPr lang="ru-RU" dirty="0" err="1"/>
              <a:t>жкх</a:t>
            </a:r>
            <a:r>
              <a:rPr lang="ru-RU" dirty="0"/>
              <a:t>, транспорта и экологии</a:t>
            </a:r>
          </a:p>
        </p:txBody>
      </p:sp>
      <p:sp>
        <p:nvSpPr>
          <p:cNvPr id="2115" name="Text Box 560"/>
          <p:cNvSpPr txBox="1">
            <a:spLocks noChangeArrowheads="1"/>
          </p:cNvSpPr>
          <p:nvPr/>
        </p:nvSpPr>
        <p:spPr bwMode="auto">
          <a:xfrm>
            <a:off x="2166918" y="2500306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архитектуры</a:t>
            </a:r>
          </a:p>
        </p:txBody>
      </p:sp>
      <p:sp>
        <p:nvSpPr>
          <p:cNvPr id="2116" name="Text Box 561"/>
          <p:cNvSpPr txBox="1">
            <a:spLocks noChangeArrowheads="1"/>
          </p:cNvSpPr>
          <p:nvPr/>
        </p:nvSpPr>
        <p:spPr bwMode="auto">
          <a:xfrm>
            <a:off x="2166918" y="2643182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капитального строительства</a:t>
            </a:r>
          </a:p>
        </p:txBody>
      </p:sp>
      <p:cxnSp>
        <p:nvCxnSpPr>
          <p:cNvPr id="2117" name="AutoShape 562"/>
          <p:cNvCxnSpPr>
            <a:cxnSpLocks noChangeShapeType="1"/>
          </p:cNvCxnSpPr>
          <p:nvPr/>
        </p:nvCxnSpPr>
        <p:spPr bwMode="auto">
          <a:xfrm rot="5400000">
            <a:off x="1489051" y="2749545"/>
            <a:ext cx="107157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18" name="AutoShape 563"/>
          <p:cNvCxnSpPr>
            <a:cxnSpLocks noChangeShapeType="1"/>
          </p:cNvCxnSpPr>
          <p:nvPr/>
        </p:nvCxnSpPr>
        <p:spPr bwMode="auto">
          <a:xfrm>
            <a:off x="2024042" y="2357430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19" name="AutoShape 564"/>
          <p:cNvCxnSpPr>
            <a:cxnSpLocks noChangeShapeType="1"/>
          </p:cNvCxnSpPr>
          <p:nvPr/>
        </p:nvCxnSpPr>
        <p:spPr bwMode="auto">
          <a:xfrm>
            <a:off x="2024042" y="2571744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20" name="AutoShape 565"/>
          <p:cNvCxnSpPr>
            <a:cxnSpLocks noChangeShapeType="1"/>
          </p:cNvCxnSpPr>
          <p:nvPr/>
        </p:nvCxnSpPr>
        <p:spPr bwMode="auto">
          <a:xfrm>
            <a:off x="2024042" y="2786058"/>
            <a:ext cx="14446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21" name="Text Box 567"/>
          <p:cNvSpPr txBox="1">
            <a:spLocks noChangeArrowheads="1"/>
          </p:cNvSpPr>
          <p:nvPr/>
        </p:nvSpPr>
        <p:spPr bwMode="auto">
          <a:xfrm>
            <a:off x="3809992" y="2357430"/>
            <a:ext cx="1150938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дополнительного дошкольного образования</a:t>
            </a:r>
          </a:p>
        </p:txBody>
      </p:sp>
      <p:sp>
        <p:nvSpPr>
          <p:cNvPr id="2122" name="Text Box 568"/>
          <p:cNvSpPr txBox="1">
            <a:spLocks noChangeArrowheads="1"/>
          </p:cNvSpPr>
          <p:nvPr/>
        </p:nvSpPr>
        <p:spPr bwMode="auto">
          <a:xfrm>
            <a:off x="3809992" y="2643182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общего образования</a:t>
            </a:r>
          </a:p>
        </p:txBody>
      </p:sp>
      <p:cxnSp>
        <p:nvCxnSpPr>
          <p:cNvPr id="2123" name="AutoShape 569"/>
          <p:cNvCxnSpPr>
            <a:cxnSpLocks noChangeShapeType="1"/>
          </p:cNvCxnSpPr>
          <p:nvPr/>
        </p:nvCxnSpPr>
        <p:spPr bwMode="auto">
          <a:xfrm rot="16200000" flipH="1">
            <a:off x="3453595" y="2499513"/>
            <a:ext cx="436558" cy="95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24" name="AutoShape 570"/>
          <p:cNvCxnSpPr>
            <a:cxnSpLocks noChangeShapeType="1"/>
          </p:cNvCxnSpPr>
          <p:nvPr/>
        </p:nvCxnSpPr>
        <p:spPr bwMode="auto">
          <a:xfrm>
            <a:off x="3667116" y="2428868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25" name="AutoShape 571"/>
          <p:cNvCxnSpPr>
            <a:cxnSpLocks noChangeShapeType="1"/>
          </p:cNvCxnSpPr>
          <p:nvPr/>
        </p:nvCxnSpPr>
        <p:spPr bwMode="auto">
          <a:xfrm>
            <a:off x="3667116" y="2714620"/>
            <a:ext cx="1444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26" name="Text Box 574"/>
          <p:cNvSpPr txBox="1">
            <a:spLocks noChangeArrowheads="1"/>
          </p:cNvSpPr>
          <p:nvPr/>
        </p:nvSpPr>
        <p:spPr bwMode="auto">
          <a:xfrm>
            <a:off x="7040563" y="2159000"/>
            <a:ext cx="1150937" cy="377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социальных коммуникаций и организационной работы, протокола и контроля</a:t>
            </a:r>
          </a:p>
        </p:txBody>
      </p:sp>
      <p:sp>
        <p:nvSpPr>
          <p:cNvPr id="2127" name="Text Box 576"/>
          <p:cNvSpPr txBox="1">
            <a:spLocks noChangeArrowheads="1"/>
          </p:cNvSpPr>
          <p:nvPr/>
        </p:nvSpPr>
        <p:spPr bwMode="auto">
          <a:xfrm>
            <a:off x="7040563" y="2636838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делопроизводства и работы с обращениями граждан</a:t>
            </a:r>
          </a:p>
        </p:txBody>
      </p:sp>
      <p:sp>
        <p:nvSpPr>
          <p:cNvPr id="2128" name="Text Box 577"/>
          <p:cNvSpPr txBox="1">
            <a:spLocks noChangeArrowheads="1"/>
          </p:cNvSpPr>
          <p:nvPr/>
        </p:nvSpPr>
        <p:spPr bwMode="auto">
          <a:xfrm>
            <a:off x="7040563" y="2997200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информационных технологий</a:t>
            </a:r>
          </a:p>
        </p:txBody>
      </p:sp>
      <p:cxnSp>
        <p:nvCxnSpPr>
          <p:cNvPr id="2129" name="AutoShape 579"/>
          <p:cNvCxnSpPr>
            <a:cxnSpLocks noChangeShapeType="1"/>
          </p:cNvCxnSpPr>
          <p:nvPr/>
        </p:nvCxnSpPr>
        <p:spPr bwMode="auto">
          <a:xfrm>
            <a:off x="6881826" y="2643182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30" name="AutoShape 580"/>
          <p:cNvCxnSpPr>
            <a:cxnSpLocks noChangeShapeType="1"/>
          </p:cNvCxnSpPr>
          <p:nvPr/>
        </p:nvCxnSpPr>
        <p:spPr bwMode="auto">
          <a:xfrm>
            <a:off x="6881826" y="3071810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31" name="Text Box 582"/>
          <p:cNvSpPr txBox="1">
            <a:spLocks noChangeArrowheads="1"/>
          </p:cNvSpPr>
          <p:nvPr/>
        </p:nvSpPr>
        <p:spPr bwMode="auto">
          <a:xfrm>
            <a:off x="8667776" y="2143116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экономического анализа и мобилизации доходов</a:t>
            </a:r>
          </a:p>
        </p:txBody>
      </p:sp>
      <p:sp>
        <p:nvSpPr>
          <p:cNvPr id="2132" name="Text Box 583"/>
          <p:cNvSpPr txBox="1">
            <a:spLocks noChangeArrowheads="1"/>
          </p:cNvSpPr>
          <p:nvPr/>
        </p:nvSpPr>
        <p:spPr bwMode="auto">
          <a:xfrm>
            <a:off x="8667776" y="2500306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развития предпринимательства и сельского хозяйства</a:t>
            </a:r>
          </a:p>
        </p:txBody>
      </p:sp>
      <p:cxnSp>
        <p:nvCxnSpPr>
          <p:cNvPr id="2133" name="AutoShape 584"/>
          <p:cNvCxnSpPr>
            <a:cxnSpLocks noChangeShapeType="1"/>
          </p:cNvCxnSpPr>
          <p:nvPr/>
        </p:nvCxnSpPr>
        <p:spPr bwMode="auto">
          <a:xfrm rot="5400000">
            <a:off x="8275661" y="2320917"/>
            <a:ext cx="500066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34" name="AutoShape 585"/>
          <p:cNvCxnSpPr>
            <a:cxnSpLocks noChangeShapeType="1"/>
          </p:cNvCxnSpPr>
          <p:nvPr/>
        </p:nvCxnSpPr>
        <p:spPr bwMode="auto">
          <a:xfrm>
            <a:off x="8524900" y="2143116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35" name="AutoShape 586"/>
          <p:cNvCxnSpPr>
            <a:cxnSpLocks noChangeShapeType="1"/>
          </p:cNvCxnSpPr>
          <p:nvPr/>
        </p:nvCxnSpPr>
        <p:spPr bwMode="auto">
          <a:xfrm>
            <a:off x="8524900" y="2571744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36" name="Text Box 587"/>
          <p:cNvSpPr txBox="1">
            <a:spLocks noChangeArrowheads="1"/>
          </p:cNvSpPr>
          <p:nvPr/>
        </p:nvSpPr>
        <p:spPr bwMode="auto">
          <a:xfrm>
            <a:off x="8667776" y="3143248"/>
            <a:ext cx="1150937" cy="285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 муниципальной собственности и обеспечения деятельности</a:t>
            </a:r>
          </a:p>
        </p:txBody>
      </p:sp>
      <p:sp>
        <p:nvSpPr>
          <p:cNvPr id="2137" name="Text Box 588"/>
          <p:cNvSpPr txBox="1">
            <a:spLocks noChangeArrowheads="1"/>
          </p:cNvSpPr>
          <p:nvPr/>
        </p:nvSpPr>
        <p:spPr bwMode="auto">
          <a:xfrm>
            <a:off x="8667776" y="3500438"/>
            <a:ext cx="1150937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 земельных отношений</a:t>
            </a:r>
          </a:p>
        </p:txBody>
      </p:sp>
      <p:sp>
        <p:nvSpPr>
          <p:cNvPr id="2138" name="Text Box 589"/>
          <p:cNvSpPr txBox="1">
            <a:spLocks noChangeArrowheads="1"/>
          </p:cNvSpPr>
          <p:nvPr/>
        </p:nvSpPr>
        <p:spPr bwMode="auto">
          <a:xfrm>
            <a:off x="8667776" y="3643314"/>
            <a:ext cx="1150937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Сектор муниципального земельного контроля</a:t>
            </a:r>
          </a:p>
        </p:txBody>
      </p:sp>
      <p:cxnSp>
        <p:nvCxnSpPr>
          <p:cNvPr id="2139" name="AutoShape 591"/>
          <p:cNvCxnSpPr>
            <a:cxnSpLocks noChangeShapeType="1"/>
          </p:cNvCxnSpPr>
          <p:nvPr/>
        </p:nvCxnSpPr>
        <p:spPr bwMode="auto">
          <a:xfrm rot="5400000">
            <a:off x="8239148" y="3357562"/>
            <a:ext cx="57150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40" name="AutoShape 592"/>
          <p:cNvCxnSpPr>
            <a:cxnSpLocks noChangeShapeType="1"/>
          </p:cNvCxnSpPr>
          <p:nvPr/>
        </p:nvCxnSpPr>
        <p:spPr bwMode="auto">
          <a:xfrm>
            <a:off x="8524900" y="3214686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1" name="AutoShape 593"/>
          <p:cNvCxnSpPr>
            <a:cxnSpLocks noChangeShapeType="1"/>
          </p:cNvCxnSpPr>
          <p:nvPr/>
        </p:nvCxnSpPr>
        <p:spPr bwMode="auto">
          <a:xfrm>
            <a:off x="8524900" y="3500438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2" name="AutoShape 594"/>
          <p:cNvCxnSpPr>
            <a:cxnSpLocks noChangeShapeType="1"/>
          </p:cNvCxnSpPr>
          <p:nvPr/>
        </p:nvCxnSpPr>
        <p:spPr bwMode="auto">
          <a:xfrm>
            <a:off x="8524900" y="3643314"/>
            <a:ext cx="142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143" name="Text Box 605"/>
          <p:cNvSpPr txBox="1">
            <a:spLocks noChangeArrowheads="1"/>
          </p:cNvSpPr>
          <p:nvPr/>
        </p:nvSpPr>
        <p:spPr bwMode="auto">
          <a:xfrm>
            <a:off x="3595678" y="2928934"/>
            <a:ext cx="1357322" cy="18466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Отдел по обеспечению деятельности  КДН и ЗП</a:t>
            </a:r>
          </a:p>
        </p:txBody>
      </p:sp>
      <p:sp>
        <p:nvSpPr>
          <p:cNvPr id="2144" name="Text Box 608"/>
          <p:cNvSpPr txBox="1">
            <a:spLocks noChangeArrowheads="1"/>
          </p:cNvSpPr>
          <p:nvPr/>
        </p:nvSpPr>
        <p:spPr bwMode="auto">
          <a:xfrm>
            <a:off x="2166918" y="2928934"/>
            <a:ext cx="1150938" cy="10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Отдел жилищных субсидий  </a:t>
            </a:r>
          </a:p>
        </p:txBody>
      </p:sp>
      <p:sp>
        <p:nvSpPr>
          <p:cNvPr id="2145" name="Text Box 609"/>
          <p:cNvSpPr txBox="1">
            <a:spLocks noChangeArrowheads="1"/>
          </p:cNvSpPr>
          <p:nvPr/>
        </p:nvSpPr>
        <p:spPr bwMode="auto">
          <a:xfrm>
            <a:off x="6881826" y="3286124"/>
            <a:ext cx="1295400" cy="1111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Отдел районный архив</a:t>
            </a:r>
          </a:p>
        </p:txBody>
      </p:sp>
      <p:cxnSp>
        <p:nvCxnSpPr>
          <p:cNvPr id="2146" name="AutoShape 610"/>
          <p:cNvCxnSpPr>
            <a:cxnSpLocks noChangeShapeType="1"/>
          </p:cNvCxnSpPr>
          <p:nvPr/>
        </p:nvCxnSpPr>
        <p:spPr bwMode="auto">
          <a:xfrm>
            <a:off x="2024042" y="3286124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7" name="AutoShape 612"/>
          <p:cNvCxnSpPr>
            <a:cxnSpLocks noChangeShapeType="1"/>
          </p:cNvCxnSpPr>
          <p:nvPr/>
        </p:nvCxnSpPr>
        <p:spPr bwMode="auto">
          <a:xfrm>
            <a:off x="3381364" y="3000372"/>
            <a:ext cx="21431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48" name="AutoShape 613"/>
          <p:cNvCxnSpPr>
            <a:cxnSpLocks noChangeShapeType="1"/>
          </p:cNvCxnSpPr>
          <p:nvPr/>
        </p:nvCxnSpPr>
        <p:spPr bwMode="auto">
          <a:xfrm>
            <a:off x="6596074" y="3357562"/>
            <a:ext cx="28575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3415" name="Text Box 614"/>
          <p:cNvSpPr txBox="1">
            <a:spLocks noChangeArrowheads="1"/>
          </p:cNvSpPr>
          <p:nvPr/>
        </p:nvSpPr>
        <p:spPr bwMode="auto">
          <a:xfrm>
            <a:off x="6176963" y="5805488"/>
            <a:ext cx="2808287" cy="419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dirty="0">
                <a:latin typeface="Times New Roman" pitchFamily="18" charset="0"/>
              </a:rPr>
              <a:t>ВСЕГО численность –</a:t>
            </a:r>
            <a:r>
              <a:rPr lang="ru-RU" sz="800" dirty="0">
                <a:latin typeface="Times New Roman" pitchFamily="18" charset="0"/>
              </a:rPr>
              <a:t> </a:t>
            </a:r>
            <a:r>
              <a:rPr lang="ru-RU" sz="800" b="1" dirty="0" smtClean="0">
                <a:latin typeface="+mn-lt"/>
              </a:rPr>
              <a:t>96</a:t>
            </a:r>
            <a:r>
              <a:rPr lang="ru-RU" sz="800" b="1" dirty="0" smtClean="0">
                <a:latin typeface="Times New Roman" pitchFamily="18" charset="0"/>
              </a:rPr>
              <a:t>, </a:t>
            </a:r>
            <a:r>
              <a:rPr lang="ru-RU" sz="800" b="1" dirty="0">
                <a:latin typeface="Times New Roman" pitchFamily="18" charset="0"/>
              </a:rPr>
              <a:t>в том числе: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1. Муниципальных служащих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 smtClean="0">
                <a:latin typeface="+mn-lt"/>
              </a:rPr>
              <a:t>54</a:t>
            </a:r>
            <a:endParaRPr lang="ru-RU" sz="800" b="1" dirty="0">
              <a:latin typeface="+mn-lt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800" b="1" u="sng" dirty="0">
                <a:latin typeface="Times New Roman" pitchFamily="18" charset="0"/>
              </a:rPr>
              <a:t>2. Технический персонал </a:t>
            </a:r>
            <a:r>
              <a:rPr lang="ru-RU" sz="800" b="1" dirty="0">
                <a:latin typeface="Times New Roman" pitchFamily="18" charset="0"/>
              </a:rPr>
              <a:t>– </a:t>
            </a:r>
            <a:r>
              <a:rPr lang="ru-RU" sz="800" b="1" dirty="0">
                <a:latin typeface="+mn-lt"/>
              </a:rPr>
              <a:t>42</a:t>
            </a:r>
            <a:endParaRPr lang="ru-RU" sz="800" b="1" u="sng" dirty="0">
              <a:latin typeface="+mn-lt"/>
            </a:endParaRPr>
          </a:p>
        </p:txBody>
      </p:sp>
      <p:sp>
        <p:nvSpPr>
          <p:cNvPr id="2150" name="Text Box 615"/>
          <p:cNvSpPr txBox="1">
            <a:spLocks noChangeArrowheads="1"/>
          </p:cNvSpPr>
          <p:nvPr/>
        </p:nvSpPr>
        <p:spPr bwMode="auto">
          <a:xfrm>
            <a:off x="7024702" y="3571876"/>
            <a:ext cx="1150937" cy="193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Сектор  по учету документов по личному составу</a:t>
            </a:r>
          </a:p>
        </p:txBody>
      </p:sp>
      <p:cxnSp>
        <p:nvCxnSpPr>
          <p:cNvPr id="2151" name="AutoShape 616"/>
          <p:cNvCxnSpPr>
            <a:cxnSpLocks noChangeShapeType="1"/>
          </p:cNvCxnSpPr>
          <p:nvPr/>
        </p:nvCxnSpPr>
        <p:spPr bwMode="auto">
          <a:xfrm>
            <a:off x="6881826" y="3429000"/>
            <a:ext cx="0" cy="2889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52" name="AutoShape 617"/>
          <p:cNvCxnSpPr>
            <a:cxnSpLocks noChangeShapeType="1"/>
          </p:cNvCxnSpPr>
          <p:nvPr/>
        </p:nvCxnSpPr>
        <p:spPr bwMode="auto">
          <a:xfrm>
            <a:off x="6881826" y="3714752"/>
            <a:ext cx="142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53" name="AutoShape 616"/>
          <p:cNvCxnSpPr>
            <a:cxnSpLocks noChangeShapeType="1"/>
          </p:cNvCxnSpPr>
          <p:nvPr/>
        </p:nvCxnSpPr>
        <p:spPr bwMode="auto">
          <a:xfrm rot="5400000">
            <a:off x="-85725" y="1608138"/>
            <a:ext cx="360363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06" name="Text Box 608"/>
          <p:cNvSpPr txBox="1">
            <a:spLocks noChangeArrowheads="1"/>
          </p:cNvSpPr>
          <p:nvPr/>
        </p:nvSpPr>
        <p:spPr bwMode="auto">
          <a:xfrm>
            <a:off x="2166918" y="3143248"/>
            <a:ext cx="1150938" cy="184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/>
              <a:t>Сектор  в сфере погребения и похоронного дела </a:t>
            </a:r>
            <a:endParaRPr lang="ru-RU" dirty="0"/>
          </a:p>
        </p:txBody>
      </p:sp>
      <p:cxnSp>
        <p:nvCxnSpPr>
          <p:cNvPr id="107" name="AutoShape 610"/>
          <p:cNvCxnSpPr>
            <a:cxnSpLocks noChangeShapeType="1"/>
          </p:cNvCxnSpPr>
          <p:nvPr/>
        </p:nvCxnSpPr>
        <p:spPr bwMode="auto">
          <a:xfrm>
            <a:off x="2024042" y="3000372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22" name="AutoShape 555"/>
          <p:cNvCxnSpPr>
            <a:cxnSpLocks noChangeShapeType="1"/>
          </p:cNvCxnSpPr>
          <p:nvPr/>
        </p:nvCxnSpPr>
        <p:spPr bwMode="auto">
          <a:xfrm>
            <a:off x="238092" y="2786058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1" name="AutoShape 612"/>
          <p:cNvCxnSpPr>
            <a:cxnSpLocks noChangeShapeType="1"/>
          </p:cNvCxnSpPr>
          <p:nvPr/>
        </p:nvCxnSpPr>
        <p:spPr bwMode="auto">
          <a:xfrm>
            <a:off x="3381364" y="1785926"/>
            <a:ext cx="21431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32" name="AutoShape 544"/>
          <p:cNvCxnSpPr>
            <a:cxnSpLocks noChangeShapeType="1"/>
          </p:cNvCxnSpPr>
          <p:nvPr/>
        </p:nvCxnSpPr>
        <p:spPr bwMode="auto">
          <a:xfrm>
            <a:off x="8239148" y="1857364"/>
            <a:ext cx="142876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rnd" cmpd="sng" algn="ctr">
          <a:solidFill>
            <a:schemeClr val="tx1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1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ru-RU" sz="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2337</TotalTime>
  <Words>250</Words>
  <Application>Microsoft Office PowerPoint</Application>
  <PresentationFormat>Лист A4 (210x297 мм)</PresentationFormat>
  <Paragraphs>46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</dc:creator>
  <cp:lastModifiedBy>Cvetkova_E</cp:lastModifiedBy>
  <cp:revision>86</cp:revision>
  <dcterms:created xsi:type="dcterms:W3CDTF">2014-01-15T11:52:06Z</dcterms:created>
  <dcterms:modified xsi:type="dcterms:W3CDTF">2017-12-12T09:48:03Z</dcterms:modified>
</cp:coreProperties>
</file>