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906000" cy="6858000" type="A4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597" autoAdjust="0"/>
    <p:restoredTop sz="89909" autoAdjust="0"/>
  </p:normalViewPr>
  <p:slideViewPr>
    <p:cSldViewPr>
      <p:cViewPr>
        <p:scale>
          <a:sx n="150" d="100"/>
          <a:sy n="150" d="100"/>
        </p:scale>
        <p:origin x="1896" y="-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DFF2D3-4A82-4F66-919B-3D40E14B46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8DEEB-FDDC-4994-AD02-7B79177D2F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7C636F-531F-4534-99DE-EA4B95F5B9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91E6E4-1166-4E60-A6FB-24853D6DF4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7BC506-4333-44C4-8E9B-E665DD6330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994480-0BE9-4F7A-91AC-C3EFDCC3C8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F54FF-3750-4531-BF87-8DDC229C40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F71C0-DFCF-47EC-BFBE-01F9BF5B07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37C709-9C12-4AC8-98F0-8291022E04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98DD7B-7921-4550-8C6C-AF7CD2EBA0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A21513-BAB9-45A5-B776-DE3D689FE3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/>
            </a:lvl1pPr>
          </a:lstStyle>
          <a:p>
            <a:pPr>
              <a:defRPr/>
            </a:pPr>
            <a:fld id="{4BE72F8A-D010-4929-8959-BC3D16ED7B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8"/>
          <p:cNvSpPr txBox="1">
            <a:spLocks noChangeArrowheads="1"/>
          </p:cNvSpPr>
          <p:nvPr/>
        </p:nvSpPr>
        <p:spPr bwMode="auto">
          <a:xfrm>
            <a:off x="3024188" y="642938"/>
            <a:ext cx="4535487" cy="284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200" b="1"/>
              <a:t>Глава Волоколамского муниципального района</a:t>
            </a:r>
          </a:p>
        </p:txBody>
      </p:sp>
      <p:sp>
        <p:nvSpPr>
          <p:cNvPr id="13314" name="Text Box 22"/>
          <p:cNvSpPr txBox="1">
            <a:spLocks noChangeArrowheads="1"/>
          </p:cNvSpPr>
          <p:nvPr/>
        </p:nvSpPr>
        <p:spPr bwMode="auto">
          <a:xfrm>
            <a:off x="631825" y="0"/>
            <a:ext cx="9145588" cy="34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50000"/>
              </a:lnSpc>
              <a:spcBef>
                <a:spcPct val="50000"/>
              </a:spcBef>
            </a:pPr>
            <a:r>
              <a:rPr lang="ru-RU" sz="900"/>
              <a:t>Утверждена решением Совета депутатов Волоколамского муниципального района от 04.07.2018г№26-102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1200" b="1"/>
              <a:t>                    Структура администрации Волоколамского муниципального района Московской области</a:t>
            </a:r>
          </a:p>
        </p:txBody>
      </p:sp>
      <p:sp>
        <p:nvSpPr>
          <p:cNvPr id="13315" name="Text Box 24"/>
          <p:cNvSpPr txBox="1">
            <a:spLocks noChangeArrowheads="1"/>
          </p:cNvSpPr>
          <p:nvPr/>
        </p:nvSpPr>
        <p:spPr bwMode="auto">
          <a:xfrm>
            <a:off x="881063" y="571500"/>
            <a:ext cx="928687" cy="215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Советник</a:t>
            </a:r>
          </a:p>
        </p:txBody>
      </p:sp>
      <p:sp>
        <p:nvSpPr>
          <p:cNvPr id="13316" name="Text Box 25"/>
          <p:cNvSpPr txBox="1">
            <a:spLocks noChangeArrowheads="1"/>
          </p:cNvSpPr>
          <p:nvPr/>
        </p:nvSpPr>
        <p:spPr bwMode="auto">
          <a:xfrm>
            <a:off x="881063" y="857250"/>
            <a:ext cx="928687" cy="2143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Помощник </a:t>
            </a:r>
          </a:p>
        </p:txBody>
      </p:sp>
      <p:sp>
        <p:nvSpPr>
          <p:cNvPr id="13317" name="Text Box 53"/>
          <p:cNvSpPr txBox="1">
            <a:spLocks noChangeArrowheads="1"/>
          </p:cNvSpPr>
          <p:nvPr/>
        </p:nvSpPr>
        <p:spPr bwMode="auto">
          <a:xfrm>
            <a:off x="595313" y="1857375"/>
            <a:ext cx="1439862" cy="36988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Заместитель главы администрации – по экономике</a:t>
            </a:r>
          </a:p>
        </p:txBody>
      </p:sp>
      <p:sp>
        <p:nvSpPr>
          <p:cNvPr id="13318" name="Text Box 150"/>
          <p:cNvSpPr txBox="1">
            <a:spLocks noChangeArrowheads="1"/>
          </p:cNvSpPr>
          <p:nvPr/>
        </p:nvSpPr>
        <p:spPr bwMode="auto">
          <a:xfrm>
            <a:off x="4595813" y="1785938"/>
            <a:ext cx="1368425" cy="4048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Заместитель главы администрации по безопасности</a:t>
            </a:r>
          </a:p>
        </p:txBody>
      </p:sp>
      <p:sp>
        <p:nvSpPr>
          <p:cNvPr id="13319" name="Text Box 163"/>
          <p:cNvSpPr txBox="1">
            <a:spLocks noChangeArrowheads="1"/>
          </p:cNvSpPr>
          <p:nvPr/>
        </p:nvSpPr>
        <p:spPr bwMode="auto">
          <a:xfrm>
            <a:off x="4597400" y="2344738"/>
            <a:ext cx="1368425" cy="203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Отдел юридической и кадровой службы</a:t>
            </a:r>
          </a:p>
        </p:txBody>
      </p:sp>
      <p:sp>
        <p:nvSpPr>
          <p:cNvPr id="13320" name="Text Box 164"/>
          <p:cNvSpPr txBox="1">
            <a:spLocks noChangeArrowheads="1"/>
          </p:cNvSpPr>
          <p:nvPr/>
        </p:nvSpPr>
        <p:spPr bwMode="auto">
          <a:xfrm>
            <a:off x="8382000" y="1785938"/>
            <a:ext cx="1368425" cy="4048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Заместитель главы  администрации по социальной сфере</a:t>
            </a:r>
          </a:p>
        </p:txBody>
      </p:sp>
      <p:sp>
        <p:nvSpPr>
          <p:cNvPr id="13321" name="Text Box 174"/>
          <p:cNvSpPr txBox="1">
            <a:spLocks noChangeArrowheads="1"/>
          </p:cNvSpPr>
          <p:nvPr/>
        </p:nvSpPr>
        <p:spPr bwMode="auto">
          <a:xfrm>
            <a:off x="8382000" y="2290763"/>
            <a:ext cx="1368425" cy="1841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Отдел по культуре, спорту и работе с молодежью</a:t>
            </a:r>
          </a:p>
        </p:txBody>
      </p:sp>
      <p:sp>
        <p:nvSpPr>
          <p:cNvPr id="13322" name="Text Box 177"/>
          <p:cNvSpPr txBox="1">
            <a:spLocks noChangeArrowheads="1"/>
          </p:cNvSpPr>
          <p:nvPr/>
        </p:nvSpPr>
        <p:spPr bwMode="auto">
          <a:xfrm>
            <a:off x="8382000" y="2578100"/>
            <a:ext cx="1368425" cy="23018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Управление системой</a:t>
            </a:r>
          </a:p>
          <a:p>
            <a:pPr>
              <a:spcBef>
                <a:spcPct val="50000"/>
              </a:spcBef>
            </a:pPr>
            <a:r>
              <a:rPr lang="ru-RU" b="1"/>
              <a:t> образования </a:t>
            </a:r>
          </a:p>
        </p:txBody>
      </p:sp>
      <p:sp>
        <p:nvSpPr>
          <p:cNvPr id="13323" name="Text Box 178"/>
          <p:cNvSpPr txBox="1">
            <a:spLocks noChangeArrowheads="1"/>
          </p:cNvSpPr>
          <p:nvPr/>
        </p:nvSpPr>
        <p:spPr bwMode="auto">
          <a:xfrm>
            <a:off x="6453188" y="1785938"/>
            <a:ext cx="1439862" cy="4048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Заместитель главы  администрации  по общим вопросам</a:t>
            </a:r>
          </a:p>
        </p:txBody>
      </p:sp>
      <p:sp>
        <p:nvSpPr>
          <p:cNvPr id="13324" name="Text Box 191"/>
          <p:cNvSpPr txBox="1">
            <a:spLocks noChangeArrowheads="1"/>
          </p:cNvSpPr>
          <p:nvPr/>
        </p:nvSpPr>
        <p:spPr bwMode="auto">
          <a:xfrm>
            <a:off x="6453188" y="2286000"/>
            <a:ext cx="1439862" cy="203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Организационно-контрольное управление</a:t>
            </a:r>
          </a:p>
        </p:txBody>
      </p:sp>
      <p:sp>
        <p:nvSpPr>
          <p:cNvPr id="13325" name="Text Box 192"/>
          <p:cNvSpPr txBox="1">
            <a:spLocks noChangeArrowheads="1"/>
          </p:cNvSpPr>
          <p:nvPr/>
        </p:nvSpPr>
        <p:spPr bwMode="auto">
          <a:xfrm>
            <a:off x="2524125" y="1857375"/>
            <a:ext cx="1439863" cy="4921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Заместитель главы администрации – начальник Управления ЖКХ и градостроительства</a:t>
            </a:r>
          </a:p>
        </p:txBody>
      </p:sp>
      <p:sp>
        <p:nvSpPr>
          <p:cNvPr id="13326" name="Text Box 201"/>
          <p:cNvSpPr txBox="1">
            <a:spLocks noChangeArrowheads="1"/>
          </p:cNvSpPr>
          <p:nvPr/>
        </p:nvSpPr>
        <p:spPr bwMode="auto">
          <a:xfrm>
            <a:off x="633413" y="4786313"/>
            <a:ext cx="1357312" cy="1841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Комитет по управлению имуществом</a:t>
            </a:r>
          </a:p>
        </p:txBody>
      </p:sp>
      <p:sp>
        <p:nvSpPr>
          <p:cNvPr id="13327" name="Text Box 205"/>
          <p:cNvSpPr txBox="1">
            <a:spLocks noChangeArrowheads="1"/>
          </p:cNvSpPr>
          <p:nvPr/>
        </p:nvSpPr>
        <p:spPr bwMode="auto">
          <a:xfrm>
            <a:off x="633413" y="3786188"/>
            <a:ext cx="1368425" cy="1841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Управление экономического развития и АПК </a:t>
            </a:r>
            <a:endParaRPr lang="ru-RU"/>
          </a:p>
        </p:txBody>
      </p:sp>
      <p:sp>
        <p:nvSpPr>
          <p:cNvPr id="13328" name="Text Box 206"/>
          <p:cNvSpPr txBox="1">
            <a:spLocks noChangeArrowheads="1"/>
          </p:cNvSpPr>
          <p:nvPr/>
        </p:nvSpPr>
        <p:spPr bwMode="auto">
          <a:xfrm>
            <a:off x="4381500" y="1214438"/>
            <a:ext cx="1439863" cy="24606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800" b="1"/>
              <a:t>1-ый заместитель главы администрации </a:t>
            </a:r>
          </a:p>
        </p:txBody>
      </p:sp>
      <p:sp>
        <p:nvSpPr>
          <p:cNvPr id="13329" name="Text Box 219"/>
          <p:cNvSpPr txBox="1">
            <a:spLocks noChangeArrowheads="1"/>
          </p:cNvSpPr>
          <p:nvPr/>
        </p:nvSpPr>
        <p:spPr bwMode="auto">
          <a:xfrm>
            <a:off x="595313" y="2428875"/>
            <a:ext cx="1439862" cy="1841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Финансовое управление.</a:t>
            </a:r>
            <a:br>
              <a:rPr lang="ru-RU" b="1"/>
            </a:br>
            <a:endParaRPr lang="ru-RU" b="1"/>
          </a:p>
        </p:txBody>
      </p:sp>
      <p:cxnSp>
        <p:nvCxnSpPr>
          <p:cNvPr id="13330" name="AutoShape 228"/>
          <p:cNvCxnSpPr>
            <a:cxnSpLocks noChangeShapeType="1"/>
          </p:cNvCxnSpPr>
          <p:nvPr/>
        </p:nvCxnSpPr>
        <p:spPr bwMode="auto">
          <a:xfrm flipH="1">
            <a:off x="1809750" y="642938"/>
            <a:ext cx="3587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31" name="AutoShape 230"/>
          <p:cNvCxnSpPr>
            <a:cxnSpLocks noChangeShapeType="1"/>
          </p:cNvCxnSpPr>
          <p:nvPr/>
        </p:nvCxnSpPr>
        <p:spPr bwMode="auto">
          <a:xfrm flipH="1">
            <a:off x="2166938" y="785813"/>
            <a:ext cx="865187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332" name="AutoShape 233"/>
          <p:cNvSpPr>
            <a:spLocks noChangeArrowheads="1"/>
          </p:cNvSpPr>
          <p:nvPr/>
        </p:nvSpPr>
        <p:spPr bwMode="auto">
          <a:xfrm>
            <a:off x="5024438" y="928688"/>
            <a:ext cx="144462" cy="215900"/>
          </a:xfrm>
          <a:prstGeom prst="downArrow">
            <a:avLst>
              <a:gd name="adj1" fmla="val 50000"/>
              <a:gd name="adj2" fmla="val 37363"/>
            </a:avLst>
          </a:prstGeom>
          <a:solidFill>
            <a:srgbClr val="FFFF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50000"/>
              </a:spcBef>
            </a:pPr>
            <a:endParaRPr lang="ru-RU"/>
          </a:p>
        </p:txBody>
      </p:sp>
      <p:cxnSp>
        <p:nvCxnSpPr>
          <p:cNvPr id="13333" name="AutoShape 234"/>
          <p:cNvCxnSpPr>
            <a:cxnSpLocks noChangeShapeType="1"/>
          </p:cNvCxnSpPr>
          <p:nvPr/>
        </p:nvCxnSpPr>
        <p:spPr bwMode="auto">
          <a:xfrm>
            <a:off x="1309688" y="1643063"/>
            <a:ext cx="7500937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34" name="AutoShape 254"/>
          <p:cNvCxnSpPr>
            <a:cxnSpLocks noChangeShapeType="1"/>
          </p:cNvCxnSpPr>
          <p:nvPr/>
        </p:nvCxnSpPr>
        <p:spPr bwMode="auto">
          <a:xfrm rot="5400000">
            <a:off x="1239044" y="1713707"/>
            <a:ext cx="142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35" name="AutoShape 272"/>
          <p:cNvCxnSpPr>
            <a:cxnSpLocks noChangeShapeType="1"/>
          </p:cNvCxnSpPr>
          <p:nvPr/>
        </p:nvCxnSpPr>
        <p:spPr bwMode="auto">
          <a:xfrm rot="5400000">
            <a:off x="5487194" y="2807494"/>
            <a:ext cx="1658938" cy="12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36" name="AutoShape 274"/>
          <p:cNvCxnSpPr>
            <a:cxnSpLocks noChangeShapeType="1"/>
          </p:cNvCxnSpPr>
          <p:nvPr/>
        </p:nvCxnSpPr>
        <p:spPr bwMode="auto">
          <a:xfrm>
            <a:off x="6310313" y="2357438"/>
            <a:ext cx="142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37" name="AutoShape 281"/>
          <p:cNvCxnSpPr>
            <a:cxnSpLocks noChangeShapeType="1"/>
          </p:cNvCxnSpPr>
          <p:nvPr/>
        </p:nvCxnSpPr>
        <p:spPr bwMode="auto">
          <a:xfrm>
            <a:off x="3232150" y="1695450"/>
            <a:ext cx="0" cy="1444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38" name="AutoShape 282"/>
          <p:cNvCxnSpPr>
            <a:cxnSpLocks noChangeShapeType="1"/>
          </p:cNvCxnSpPr>
          <p:nvPr/>
        </p:nvCxnSpPr>
        <p:spPr bwMode="auto">
          <a:xfrm rot="5400000">
            <a:off x="7514432" y="2713831"/>
            <a:ext cx="142875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39" name="AutoShape 284"/>
          <p:cNvCxnSpPr>
            <a:cxnSpLocks noChangeShapeType="1"/>
          </p:cNvCxnSpPr>
          <p:nvPr/>
        </p:nvCxnSpPr>
        <p:spPr bwMode="auto">
          <a:xfrm rot="5400000">
            <a:off x="2024062" y="3000376"/>
            <a:ext cx="128587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40" name="AutoShape 287"/>
          <p:cNvCxnSpPr>
            <a:cxnSpLocks noChangeShapeType="1"/>
          </p:cNvCxnSpPr>
          <p:nvPr/>
        </p:nvCxnSpPr>
        <p:spPr bwMode="auto">
          <a:xfrm flipH="1">
            <a:off x="4452938" y="1984375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41" name="AutoShape 289"/>
          <p:cNvCxnSpPr>
            <a:cxnSpLocks noChangeShapeType="1"/>
          </p:cNvCxnSpPr>
          <p:nvPr/>
        </p:nvCxnSpPr>
        <p:spPr bwMode="auto">
          <a:xfrm>
            <a:off x="7167563" y="1643063"/>
            <a:ext cx="0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42" name="AutoShape 290"/>
          <p:cNvCxnSpPr>
            <a:cxnSpLocks noChangeShapeType="1"/>
          </p:cNvCxnSpPr>
          <p:nvPr/>
        </p:nvCxnSpPr>
        <p:spPr bwMode="auto">
          <a:xfrm>
            <a:off x="5310188" y="1643063"/>
            <a:ext cx="0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43" name="AutoShape 292"/>
          <p:cNvCxnSpPr>
            <a:cxnSpLocks noChangeShapeType="1"/>
          </p:cNvCxnSpPr>
          <p:nvPr/>
        </p:nvCxnSpPr>
        <p:spPr bwMode="auto">
          <a:xfrm>
            <a:off x="8228013" y="2357438"/>
            <a:ext cx="144462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44" name="AutoShape 293"/>
          <p:cNvCxnSpPr>
            <a:cxnSpLocks noChangeShapeType="1"/>
          </p:cNvCxnSpPr>
          <p:nvPr/>
        </p:nvCxnSpPr>
        <p:spPr bwMode="auto">
          <a:xfrm>
            <a:off x="8228013" y="2714625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45" name="AutoShape 294"/>
          <p:cNvCxnSpPr>
            <a:cxnSpLocks noChangeShapeType="1"/>
          </p:cNvCxnSpPr>
          <p:nvPr/>
        </p:nvCxnSpPr>
        <p:spPr bwMode="auto">
          <a:xfrm>
            <a:off x="4452938" y="2705100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46" name="AutoShape 309"/>
          <p:cNvCxnSpPr>
            <a:cxnSpLocks noChangeShapeType="1"/>
          </p:cNvCxnSpPr>
          <p:nvPr/>
        </p:nvCxnSpPr>
        <p:spPr bwMode="auto">
          <a:xfrm>
            <a:off x="4452938" y="2416175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47" name="AutoShape 320"/>
          <p:cNvCxnSpPr>
            <a:cxnSpLocks noChangeShapeType="1"/>
          </p:cNvCxnSpPr>
          <p:nvPr/>
        </p:nvCxnSpPr>
        <p:spPr bwMode="auto">
          <a:xfrm>
            <a:off x="704850" y="2714625"/>
            <a:ext cx="14446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348" name="Text Box 535"/>
          <p:cNvSpPr txBox="1">
            <a:spLocks noChangeArrowheads="1"/>
          </p:cNvSpPr>
          <p:nvPr/>
        </p:nvSpPr>
        <p:spPr bwMode="auto">
          <a:xfrm>
            <a:off x="4597400" y="2678113"/>
            <a:ext cx="1368425" cy="2762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Отдел ГОЧС, территориальной безопасности и мобилизационной подготовки</a:t>
            </a:r>
          </a:p>
        </p:txBody>
      </p:sp>
      <p:cxnSp>
        <p:nvCxnSpPr>
          <p:cNvPr id="13349" name="AutoShape 540"/>
          <p:cNvCxnSpPr>
            <a:cxnSpLocks noChangeShapeType="1"/>
          </p:cNvCxnSpPr>
          <p:nvPr/>
        </p:nvCxnSpPr>
        <p:spPr bwMode="auto">
          <a:xfrm flipH="1">
            <a:off x="6323013" y="1984375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50" name="AutoShape 541"/>
          <p:cNvCxnSpPr>
            <a:cxnSpLocks noChangeShapeType="1"/>
          </p:cNvCxnSpPr>
          <p:nvPr/>
        </p:nvCxnSpPr>
        <p:spPr bwMode="auto">
          <a:xfrm>
            <a:off x="8810625" y="1643063"/>
            <a:ext cx="0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51" name="AutoShape 542"/>
          <p:cNvCxnSpPr>
            <a:cxnSpLocks noChangeShapeType="1"/>
          </p:cNvCxnSpPr>
          <p:nvPr/>
        </p:nvCxnSpPr>
        <p:spPr bwMode="auto">
          <a:xfrm rot="5400000">
            <a:off x="6131719" y="2964657"/>
            <a:ext cx="9302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52" name="AutoShape 543"/>
          <p:cNvCxnSpPr>
            <a:cxnSpLocks noChangeShapeType="1"/>
          </p:cNvCxnSpPr>
          <p:nvPr/>
        </p:nvCxnSpPr>
        <p:spPr bwMode="auto">
          <a:xfrm>
            <a:off x="6596063" y="2714625"/>
            <a:ext cx="142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353" name="Text Box 546"/>
          <p:cNvSpPr txBox="1">
            <a:spLocks noChangeArrowheads="1"/>
          </p:cNvSpPr>
          <p:nvPr/>
        </p:nvSpPr>
        <p:spPr bwMode="auto">
          <a:xfrm>
            <a:off x="847725" y="2714625"/>
            <a:ext cx="1143000" cy="92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Бюджетный отдел</a:t>
            </a:r>
          </a:p>
        </p:txBody>
      </p:sp>
      <p:sp>
        <p:nvSpPr>
          <p:cNvPr id="13354" name="Text Box 547"/>
          <p:cNvSpPr txBox="1">
            <a:spLocks noChangeArrowheads="1"/>
          </p:cNvSpPr>
          <p:nvPr/>
        </p:nvSpPr>
        <p:spPr bwMode="auto">
          <a:xfrm>
            <a:off x="847725" y="2857500"/>
            <a:ext cx="1150938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казначейского исполнения бюджета</a:t>
            </a:r>
          </a:p>
        </p:txBody>
      </p:sp>
      <p:sp>
        <p:nvSpPr>
          <p:cNvPr id="13355" name="Text Box 548"/>
          <p:cNvSpPr txBox="1">
            <a:spLocks noChangeArrowheads="1"/>
          </p:cNvSpPr>
          <p:nvPr/>
        </p:nvSpPr>
        <p:spPr bwMode="auto">
          <a:xfrm>
            <a:off x="847725" y="3071813"/>
            <a:ext cx="1150938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учета исполнения бюджета и сводной отчетности</a:t>
            </a:r>
          </a:p>
        </p:txBody>
      </p:sp>
      <p:sp>
        <p:nvSpPr>
          <p:cNvPr id="13356" name="Text Box 549"/>
          <p:cNvSpPr txBox="1">
            <a:spLocks noChangeArrowheads="1"/>
          </p:cNvSpPr>
          <p:nvPr/>
        </p:nvSpPr>
        <p:spPr bwMode="auto">
          <a:xfrm>
            <a:off x="847725" y="3357563"/>
            <a:ext cx="1150938" cy="10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планирования доходов</a:t>
            </a:r>
          </a:p>
        </p:txBody>
      </p:sp>
      <p:sp>
        <p:nvSpPr>
          <p:cNvPr id="13357" name="Text Box 550"/>
          <p:cNvSpPr txBox="1">
            <a:spLocks noChangeArrowheads="1"/>
          </p:cNvSpPr>
          <p:nvPr/>
        </p:nvSpPr>
        <p:spPr bwMode="auto">
          <a:xfrm>
            <a:off x="847725" y="3571875"/>
            <a:ext cx="1143000" cy="92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финансового контроля</a:t>
            </a:r>
          </a:p>
        </p:txBody>
      </p:sp>
      <p:cxnSp>
        <p:nvCxnSpPr>
          <p:cNvPr id="13358" name="AutoShape 551"/>
          <p:cNvCxnSpPr>
            <a:cxnSpLocks noChangeShapeType="1"/>
          </p:cNvCxnSpPr>
          <p:nvPr/>
        </p:nvCxnSpPr>
        <p:spPr bwMode="auto">
          <a:xfrm rot="5400000">
            <a:off x="241300" y="3106738"/>
            <a:ext cx="928687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13359" name="Text Box 559"/>
          <p:cNvSpPr txBox="1">
            <a:spLocks noChangeArrowheads="1"/>
          </p:cNvSpPr>
          <p:nvPr/>
        </p:nvSpPr>
        <p:spPr bwMode="auto">
          <a:xfrm>
            <a:off x="2809875" y="2998788"/>
            <a:ext cx="1150938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жкх, транспорта и экологии</a:t>
            </a:r>
          </a:p>
        </p:txBody>
      </p:sp>
      <p:sp>
        <p:nvSpPr>
          <p:cNvPr id="13360" name="Text Box 561"/>
          <p:cNvSpPr txBox="1">
            <a:spLocks noChangeArrowheads="1"/>
          </p:cNvSpPr>
          <p:nvPr/>
        </p:nvSpPr>
        <p:spPr bwMode="auto">
          <a:xfrm>
            <a:off x="2809875" y="2428875"/>
            <a:ext cx="1150938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капитального строительства</a:t>
            </a:r>
          </a:p>
        </p:txBody>
      </p:sp>
      <p:cxnSp>
        <p:nvCxnSpPr>
          <p:cNvPr id="13361" name="AutoShape 563"/>
          <p:cNvCxnSpPr>
            <a:cxnSpLocks noChangeShapeType="1"/>
          </p:cNvCxnSpPr>
          <p:nvPr/>
        </p:nvCxnSpPr>
        <p:spPr bwMode="auto">
          <a:xfrm>
            <a:off x="2667000" y="3070225"/>
            <a:ext cx="14446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62" name="AutoShape 564"/>
          <p:cNvCxnSpPr>
            <a:cxnSpLocks noChangeShapeType="1"/>
          </p:cNvCxnSpPr>
          <p:nvPr/>
        </p:nvCxnSpPr>
        <p:spPr bwMode="auto">
          <a:xfrm>
            <a:off x="2667000" y="3357563"/>
            <a:ext cx="144463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63" name="AutoShape 565"/>
          <p:cNvCxnSpPr>
            <a:cxnSpLocks noChangeShapeType="1"/>
          </p:cNvCxnSpPr>
          <p:nvPr/>
        </p:nvCxnSpPr>
        <p:spPr bwMode="auto">
          <a:xfrm>
            <a:off x="2667000" y="3643313"/>
            <a:ext cx="144463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364" name="Text Box 567"/>
          <p:cNvSpPr txBox="1">
            <a:spLocks noChangeArrowheads="1"/>
          </p:cNvSpPr>
          <p:nvPr/>
        </p:nvSpPr>
        <p:spPr bwMode="auto">
          <a:xfrm>
            <a:off x="8585200" y="2857500"/>
            <a:ext cx="1150938" cy="184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дополнительного и дошкольного образования</a:t>
            </a:r>
          </a:p>
        </p:txBody>
      </p:sp>
      <p:sp>
        <p:nvSpPr>
          <p:cNvPr id="13365" name="Text Box 568"/>
          <p:cNvSpPr txBox="1">
            <a:spLocks noChangeArrowheads="1"/>
          </p:cNvSpPr>
          <p:nvPr/>
        </p:nvSpPr>
        <p:spPr bwMode="auto">
          <a:xfrm>
            <a:off x="8585200" y="3143250"/>
            <a:ext cx="1150938" cy="10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общего образования</a:t>
            </a:r>
          </a:p>
        </p:txBody>
      </p:sp>
      <p:cxnSp>
        <p:nvCxnSpPr>
          <p:cNvPr id="13366" name="AutoShape 569"/>
          <p:cNvCxnSpPr>
            <a:cxnSpLocks noChangeShapeType="1"/>
          </p:cNvCxnSpPr>
          <p:nvPr/>
        </p:nvCxnSpPr>
        <p:spPr bwMode="auto">
          <a:xfrm rot="5400000">
            <a:off x="8228806" y="2999582"/>
            <a:ext cx="42862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67" name="AutoShape 570"/>
          <p:cNvCxnSpPr>
            <a:cxnSpLocks noChangeShapeType="1"/>
          </p:cNvCxnSpPr>
          <p:nvPr/>
        </p:nvCxnSpPr>
        <p:spPr bwMode="auto">
          <a:xfrm>
            <a:off x="8442325" y="2928938"/>
            <a:ext cx="144463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68" name="AutoShape 571"/>
          <p:cNvCxnSpPr>
            <a:cxnSpLocks noChangeShapeType="1"/>
          </p:cNvCxnSpPr>
          <p:nvPr/>
        </p:nvCxnSpPr>
        <p:spPr bwMode="auto">
          <a:xfrm>
            <a:off x="8442325" y="3214688"/>
            <a:ext cx="144463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369" name="Text Box 574"/>
          <p:cNvSpPr txBox="1">
            <a:spLocks noChangeArrowheads="1"/>
          </p:cNvSpPr>
          <p:nvPr/>
        </p:nvSpPr>
        <p:spPr bwMode="auto">
          <a:xfrm>
            <a:off x="6738938" y="2571750"/>
            <a:ext cx="1150937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социальных коммуникаций и организационной работы, протокола и контроля</a:t>
            </a:r>
          </a:p>
        </p:txBody>
      </p:sp>
      <p:sp>
        <p:nvSpPr>
          <p:cNvPr id="13370" name="Text Box 576"/>
          <p:cNvSpPr txBox="1">
            <a:spLocks noChangeArrowheads="1"/>
          </p:cNvSpPr>
          <p:nvPr/>
        </p:nvSpPr>
        <p:spPr bwMode="auto">
          <a:xfrm>
            <a:off x="6738938" y="3000375"/>
            <a:ext cx="1150937" cy="285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делопроизводства и работы с обращениями граждан</a:t>
            </a:r>
          </a:p>
        </p:txBody>
      </p:sp>
      <p:sp>
        <p:nvSpPr>
          <p:cNvPr id="13371" name="Text Box 577"/>
          <p:cNvSpPr txBox="1">
            <a:spLocks noChangeArrowheads="1"/>
          </p:cNvSpPr>
          <p:nvPr/>
        </p:nvSpPr>
        <p:spPr bwMode="auto">
          <a:xfrm>
            <a:off x="6738938" y="3357563"/>
            <a:ext cx="1150937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Сектор  информационных технологий</a:t>
            </a:r>
          </a:p>
        </p:txBody>
      </p:sp>
      <p:cxnSp>
        <p:nvCxnSpPr>
          <p:cNvPr id="13372" name="AutoShape 579"/>
          <p:cNvCxnSpPr>
            <a:cxnSpLocks noChangeShapeType="1"/>
          </p:cNvCxnSpPr>
          <p:nvPr/>
        </p:nvCxnSpPr>
        <p:spPr bwMode="auto">
          <a:xfrm>
            <a:off x="6596063" y="3071813"/>
            <a:ext cx="142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73" name="AutoShape 580"/>
          <p:cNvCxnSpPr>
            <a:cxnSpLocks noChangeShapeType="1"/>
          </p:cNvCxnSpPr>
          <p:nvPr/>
        </p:nvCxnSpPr>
        <p:spPr bwMode="auto">
          <a:xfrm>
            <a:off x="6596063" y="3429000"/>
            <a:ext cx="142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374" name="Text Box 582"/>
          <p:cNvSpPr txBox="1">
            <a:spLocks noChangeArrowheads="1"/>
          </p:cNvSpPr>
          <p:nvPr/>
        </p:nvSpPr>
        <p:spPr bwMode="auto">
          <a:xfrm>
            <a:off x="847725" y="4071938"/>
            <a:ext cx="1150938" cy="92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инвестиций и экономики</a:t>
            </a:r>
          </a:p>
        </p:txBody>
      </p:sp>
      <p:sp>
        <p:nvSpPr>
          <p:cNvPr id="13375" name="Text Box 583"/>
          <p:cNvSpPr txBox="1">
            <a:spLocks noChangeArrowheads="1"/>
          </p:cNvSpPr>
          <p:nvPr/>
        </p:nvSpPr>
        <p:spPr bwMode="auto">
          <a:xfrm>
            <a:off x="847725" y="4214813"/>
            <a:ext cx="1150938" cy="276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развития предпринимательства и потребительского рынка</a:t>
            </a:r>
          </a:p>
        </p:txBody>
      </p:sp>
      <p:cxnSp>
        <p:nvCxnSpPr>
          <p:cNvPr id="13376" name="AutoShape 584"/>
          <p:cNvCxnSpPr>
            <a:cxnSpLocks noChangeShapeType="1"/>
          </p:cNvCxnSpPr>
          <p:nvPr/>
        </p:nvCxnSpPr>
        <p:spPr bwMode="auto">
          <a:xfrm rot="5400000">
            <a:off x="382588" y="4322763"/>
            <a:ext cx="642937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77" name="AutoShape 585"/>
          <p:cNvCxnSpPr>
            <a:cxnSpLocks noChangeShapeType="1"/>
          </p:cNvCxnSpPr>
          <p:nvPr/>
        </p:nvCxnSpPr>
        <p:spPr bwMode="auto">
          <a:xfrm>
            <a:off x="704850" y="4143375"/>
            <a:ext cx="142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78" name="AutoShape 586"/>
          <p:cNvCxnSpPr>
            <a:cxnSpLocks noChangeShapeType="1"/>
          </p:cNvCxnSpPr>
          <p:nvPr/>
        </p:nvCxnSpPr>
        <p:spPr bwMode="auto">
          <a:xfrm>
            <a:off x="704850" y="4643438"/>
            <a:ext cx="142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379" name="Text Box 589"/>
          <p:cNvSpPr txBox="1">
            <a:spLocks noChangeArrowheads="1"/>
          </p:cNvSpPr>
          <p:nvPr/>
        </p:nvSpPr>
        <p:spPr bwMode="auto">
          <a:xfrm rot="10800000" flipV="1">
            <a:off x="6810375" y="5006975"/>
            <a:ext cx="1143000" cy="322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Сектор муниципального земельного контроля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3380" name="Text Box 605"/>
          <p:cNvSpPr txBox="1">
            <a:spLocks noChangeArrowheads="1"/>
          </p:cNvSpPr>
          <p:nvPr/>
        </p:nvSpPr>
        <p:spPr bwMode="auto">
          <a:xfrm>
            <a:off x="8442325" y="3357563"/>
            <a:ext cx="1285875" cy="1841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Отдел по обеспечению деятельности  КДН и ЗП</a:t>
            </a:r>
          </a:p>
        </p:txBody>
      </p:sp>
      <p:sp>
        <p:nvSpPr>
          <p:cNvPr id="13381" name="Text Box 608"/>
          <p:cNvSpPr txBox="1">
            <a:spLocks noChangeArrowheads="1"/>
          </p:cNvSpPr>
          <p:nvPr/>
        </p:nvSpPr>
        <p:spPr bwMode="auto">
          <a:xfrm>
            <a:off x="2809875" y="3284538"/>
            <a:ext cx="1143000" cy="1857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жилищных субсидий</a:t>
            </a:r>
            <a:br>
              <a:rPr lang="ru-RU"/>
            </a:br>
            <a:r>
              <a:rPr lang="ru-RU"/>
              <a:t>  </a:t>
            </a:r>
          </a:p>
        </p:txBody>
      </p:sp>
      <p:sp>
        <p:nvSpPr>
          <p:cNvPr id="13382" name="Text Box 609"/>
          <p:cNvSpPr txBox="1">
            <a:spLocks noChangeArrowheads="1"/>
          </p:cNvSpPr>
          <p:nvPr/>
        </p:nvSpPr>
        <p:spPr bwMode="auto">
          <a:xfrm>
            <a:off x="6524625" y="3643313"/>
            <a:ext cx="1366838" cy="1079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00" b="1"/>
              <a:t>Отдел районный архив</a:t>
            </a:r>
          </a:p>
        </p:txBody>
      </p:sp>
      <p:cxnSp>
        <p:nvCxnSpPr>
          <p:cNvPr id="13383" name="AutoShape 612"/>
          <p:cNvCxnSpPr>
            <a:cxnSpLocks noChangeShapeType="1"/>
          </p:cNvCxnSpPr>
          <p:nvPr/>
        </p:nvCxnSpPr>
        <p:spPr bwMode="auto">
          <a:xfrm>
            <a:off x="8228013" y="3429000"/>
            <a:ext cx="21431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84" name="AutoShape 613"/>
          <p:cNvCxnSpPr>
            <a:cxnSpLocks noChangeShapeType="1"/>
          </p:cNvCxnSpPr>
          <p:nvPr/>
        </p:nvCxnSpPr>
        <p:spPr bwMode="auto">
          <a:xfrm>
            <a:off x="6310313" y="3643313"/>
            <a:ext cx="201612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415" name="Text Box 614"/>
          <p:cNvSpPr txBox="1">
            <a:spLocks noChangeArrowheads="1"/>
          </p:cNvSpPr>
          <p:nvPr/>
        </p:nvSpPr>
        <p:spPr bwMode="auto">
          <a:xfrm>
            <a:off x="6176963" y="5805488"/>
            <a:ext cx="2808287" cy="4191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ru-RU" sz="800" b="1" dirty="0">
                <a:latin typeface="Times New Roman" pitchFamily="18" charset="0"/>
              </a:rPr>
              <a:t>ВСЕГО численность –</a:t>
            </a:r>
            <a:r>
              <a:rPr lang="ru-RU" sz="800" dirty="0">
                <a:latin typeface="Times New Roman" pitchFamily="18" charset="0"/>
              </a:rPr>
              <a:t> </a:t>
            </a:r>
            <a:r>
              <a:rPr lang="ru-RU" sz="800" b="1" dirty="0">
                <a:latin typeface="+mn-lt"/>
              </a:rPr>
              <a:t>97</a:t>
            </a:r>
            <a:r>
              <a:rPr lang="ru-RU" sz="800" b="1" dirty="0">
                <a:latin typeface="Times New Roman" pitchFamily="18" charset="0"/>
              </a:rPr>
              <a:t>, в том числе:</a:t>
            </a:r>
          </a:p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ru-RU" sz="800" b="1" u="sng" dirty="0">
                <a:latin typeface="Times New Roman" pitchFamily="18" charset="0"/>
              </a:rPr>
              <a:t>1. Муниципальных служащих </a:t>
            </a:r>
            <a:r>
              <a:rPr lang="ru-RU" sz="800" b="1" dirty="0">
                <a:latin typeface="Times New Roman" pitchFamily="18" charset="0"/>
              </a:rPr>
              <a:t>– </a:t>
            </a:r>
            <a:r>
              <a:rPr lang="ru-RU" sz="800" b="1" dirty="0">
                <a:latin typeface="+mn-lt"/>
              </a:rPr>
              <a:t>55</a:t>
            </a:r>
          </a:p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ru-RU" sz="800" b="1" u="sng" dirty="0">
                <a:latin typeface="Times New Roman" pitchFamily="18" charset="0"/>
              </a:rPr>
              <a:t>2. Технический персонал </a:t>
            </a:r>
            <a:r>
              <a:rPr lang="ru-RU" sz="800" b="1" dirty="0">
                <a:latin typeface="Times New Roman" pitchFamily="18" charset="0"/>
              </a:rPr>
              <a:t>– </a:t>
            </a:r>
            <a:r>
              <a:rPr lang="ru-RU" sz="800" b="1" dirty="0">
                <a:latin typeface="+mn-lt"/>
              </a:rPr>
              <a:t>42</a:t>
            </a:r>
            <a:endParaRPr lang="ru-RU" sz="800" b="1" u="sng" dirty="0">
              <a:latin typeface="+mn-lt"/>
            </a:endParaRPr>
          </a:p>
        </p:txBody>
      </p:sp>
      <p:sp>
        <p:nvSpPr>
          <p:cNvPr id="13386" name="Text Box 615"/>
          <p:cNvSpPr txBox="1">
            <a:spLocks noChangeArrowheads="1"/>
          </p:cNvSpPr>
          <p:nvPr/>
        </p:nvSpPr>
        <p:spPr bwMode="auto">
          <a:xfrm>
            <a:off x="6738938" y="3857625"/>
            <a:ext cx="1150937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Сектор  по учету документов по личному составу</a:t>
            </a:r>
          </a:p>
        </p:txBody>
      </p:sp>
      <p:cxnSp>
        <p:nvCxnSpPr>
          <p:cNvPr id="13387" name="AutoShape 616"/>
          <p:cNvCxnSpPr>
            <a:cxnSpLocks noChangeShapeType="1"/>
          </p:cNvCxnSpPr>
          <p:nvPr/>
        </p:nvCxnSpPr>
        <p:spPr bwMode="auto">
          <a:xfrm rot="16200000" flipH="1">
            <a:off x="6524625" y="3857626"/>
            <a:ext cx="14287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88" name="AutoShape 617"/>
          <p:cNvCxnSpPr>
            <a:cxnSpLocks noChangeShapeType="1"/>
          </p:cNvCxnSpPr>
          <p:nvPr/>
        </p:nvCxnSpPr>
        <p:spPr bwMode="auto">
          <a:xfrm>
            <a:off x="6596063" y="3929063"/>
            <a:ext cx="142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89" name="AutoShape 320"/>
          <p:cNvCxnSpPr>
            <a:cxnSpLocks noChangeShapeType="1"/>
          </p:cNvCxnSpPr>
          <p:nvPr/>
        </p:nvCxnSpPr>
        <p:spPr bwMode="auto">
          <a:xfrm>
            <a:off x="704850" y="2928938"/>
            <a:ext cx="144463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90" name="AutoShape 320"/>
          <p:cNvCxnSpPr>
            <a:cxnSpLocks noChangeShapeType="1"/>
          </p:cNvCxnSpPr>
          <p:nvPr/>
        </p:nvCxnSpPr>
        <p:spPr bwMode="auto">
          <a:xfrm>
            <a:off x="704850" y="3143250"/>
            <a:ext cx="14446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91" name="AutoShape 320"/>
          <p:cNvCxnSpPr>
            <a:cxnSpLocks noChangeShapeType="1"/>
          </p:cNvCxnSpPr>
          <p:nvPr/>
        </p:nvCxnSpPr>
        <p:spPr bwMode="auto">
          <a:xfrm>
            <a:off x="704850" y="3429000"/>
            <a:ext cx="14446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92" name="AutoShape 320"/>
          <p:cNvCxnSpPr>
            <a:cxnSpLocks noChangeShapeType="1"/>
          </p:cNvCxnSpPr>
          <p:nvPr/>
        </p:nvCxnSpPr>
        <p:spPr bwMode="auto">
          <a:xfrm>
            <a:off x="704850" y="3571875"/>
            <a:ext cx="14446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93" name="AutoShape 272"/>
          <p:cNvCxnSpPr>
            <a:cxnSpLocks noChangeShapeType="1"/>
          </p:cNvCxnSpPr>
          <p:nvPr/>
        </p:nvCxnSpPr>
        <p:spPr bwMode="auto">
          <a:xfrm rot="5400000">
            <a:off x="-941387" y="3535363"/>
            <a:ext cx="2643187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94" name="AutoShape 292"/>
          <p:cNvCxnSpPr>
            <a:cxnSpLocks noChangeShapeType="1"/>
          </p:cNvCxnSpPr>
          <p:nvPr/>
        </p:nvCxnSpPr>
        <p:spPr bwMode="auto">
          <a:xfrm>
            <a:off x="381000" y="3857625"/>
            <a:ext cx="21431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395" name="Text Box 561"/>
          <p:cNvSpPr txBox="1">
            <a:spLocks noChangeArrowheads="1"/>
          </p:cNvSpPr>
          <p:nvPr/>
        </p:nvSpPr>
        <p:spPr bwMode="auto">
          <a:xfrm>
            <a:off x="2809875" y="3571875"/>
            <a:ext cx="1150938" cy="184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Сектор в сфере погребения и похоронного дела </a:t>
            </a:r>
          </a:p>
        </p:txBody>
      </p:sp>
      <p:sp>
        <p:nvSpPr>
          <p:cNvPr id="13396" name="Text Box 561"/>
          <p:cNvSpPr txBox="1">
            <a:spLocks noChangeArrowheads="1"/>
          </p:cNvSpPr>
          <p:nvPr/>
        </p:nvSpPr>
        <p:spPr bwMode="auto">
          <a:xfrm>
            <a:off x="2809875" y="2714625"/>
            <a:ext cx="1150938" cy="215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00"/>
              <a:t>Отдел  архитектуры</a:t>
            </a:r>
            <a:br>
              <a:rPr lang="ru-RU" sz="700"/>
            </a:br>
            <a:endParaRPr lang="ru-RU" sz="700"/>
          </a:p>
        </p:txBody>
      </p:sp>
      <p:cxnSp>
        <p:nvCxnSpPr>
          <p:cNvPr id="13397" name="AutoShape 294"/>
          <p:cNvCxnSpPr>
            <a:cxnSpLocks noChangeShapeType="1"/>
          </p:cNvCxnSpPr>
          <p:nvPr/>
        </p:nvCxnSpPr>
        <p:spPr bwMode="auto">
          <a:xfrm>
            <a:off x="2667000" y="2570163"/>
            <a:ext cx="144463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98" name="AutoShape 294"/>
          <p:cNvCxnSpPr>
            <a:cxnSpLocks noChangeShapeType="1"/>
          </p:cNvCxnSpPr>
          <p:nvPr/>
        </p:nvCxnSpPr>
        <p:spPr bwMode="auto">
          <a:xfrm>
            <a:off x="2667000" y="2786063"/>
            <a:ext cx="144463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99" name="AutoShape 272"/>
          <p:cNvCxnSpPr>
            <a:cxnSpLocks noChangeShapeType="1"/>
          </p:cNvCxnSpPr>
          <p:nvPr/>
        </p:nvCxnSpPr>
        <p:spPr bwMode="auto">
          <a:xfrm rot="5400000">
            <a:off x="4094956" y="2356644"/>
            <a:ext cx="7143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400" name="AutoShape 292"/>
          <p:cNvCxnSpPr>
            <a:cxnSpLocks noChangeShapeType="1"/>
          </p:cNvCxnSpPr>
          <p:nvPr/>
        </p:nvCxnSpPr>
        <p:spPr bwMode="auto">
          <a:xfrm>
            <a:off x="381000" y="4857750"/>
            <a:ext cx="21431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401" name="AutoShape 292"/>
          <p:cNvCxnSpPr>
            <a:cxnSpLocks noChangeShapeType="1"/>
          </p:cNvCxnSpPr>
          <p:nvPr/>
        </p:nvCxnSpPr>
        <p:spPr bwMode="auto">
          <a:xfrm>
            <a:off x="381000" y="2500313"/>
            <a:ext cx="214313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402" name="AutoShape 287"/>
          <p:cNvCxnSpPr>
            <a:cxnSpLocks noChangeShapeType="1"/>
          </p:cNvCxnSpPr>
          <p:nvPr/>
        </p:nvCxnSpPr>
        <p:spPr bwMode="auto">
          <a:xfrm flipH="1">
            <a:off x="8228013" y="2000250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403" name="AutoShape 540"/>
          <p:cNvCxnSpPr>
            <a:cxnSpLocks noChangeShapeType="1"/>
          </p:cNvCxnSpPr>
          <p:nvPr/>
        </p:nvCxnSpPr>
        <p:spPr bwMode="auto">
          <a:xfrm rot="10800000" flipV="1">
            <a:off x="381000" y="2214563"/>
            <a:ext cx="214313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404" name="AutoShape 569"/>
          <p:cNvCxnSpPr>
            <a:cxnSpLocks noChangeShapeType="1"/>
          </p:cNvCxnSpPr>
          <p:nvPr/>
        </p:nvCxnSpPr>
        <p:spPr bwMode="auto">
          <a:xfrm rot="5400000">
            <a:off x="1989138" y="820738"/>
            <a:ext cx="357187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405" name="AutoShape 228"/>
          <p:cNvCxnSpPr>
            <a:cxnSpLocks noChangeShapeType="1"/>
          </p:cNvCxnSpPr>
          <p:nvPr/>
        </p:nvCxnSpPr>
        <p:spPr bwMode="auto">
          <a:xfrm flipH="1">
            <a:off x="1809750" y="1000125"/>
            <a:ext cx="3587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406" name="Text Box 24"/>
          <p:cNvSpPr txBox="1">
            <a:spLocks noChangeArrowheads="1"/>
          </p:cNvSpPr>
          <p:nvPr/>
        </p:nvSpPr>
        <p:spPr bwMode="auto">
          <a:xfrm>
            <a:off x="7953375" y="642938"/>
            <a:ext cx="1643063" cy="276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Консультант (по защите государственной тайны)</a:t>
            </a:r>
          </a:p>
        </p:txBody>
      </p:sp>
      <p:cxnSp>
        <p:nvCxnSpPr>
          <p:cNvPr id="13407" name="AutoShape 612"/>
          <p:cNvCxnSpPr>
            <a:cxnSpLocks noChangeShapeType="1"/>
          </p:cNvCxnSpPr>
          <p:nvPr/>
        </p:nvCxnSpPr>
        <p:spPr bwMode="auto">
          <a:xfrm>
            <a:off x="7596188" y="785813"/>
            <a:ext cx="357187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408" name="Text Box 583"/>
          <p:cNvSpPr txBox="1">
            <a:spLocks noChangeArrowheads="1"/>
          </p:cNvSpPr>
          <p:nvPr/>
        </p:nvSpPr>
        <p:spPr bwMode="auto">
          <a:xfrm>
            <a:off x="847725" y="4572000"/>
            <a:ext cx="1150938" cy="184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развития сельского хозяйства</a:t>
            </a:r>
          </a:p>
        </p:txBody>
      </p:sp>
      <p:cxnSp>
        <p:nvCxnSpPr>
          <p:cNvPr id="13409" name="AutoShape 586"/>
          <p:cNvCxnSpPr>
            <a:cxnSpLocks noChangeShapeType="1"/>
          </p:cNvCxnSpPr>
          <p:nvPr/>
        </p:nvCxnSpPr>
        <p:spPr bwMode="auto">
          <a:xfrm>
            <a:off x="704850" y="4286250"/>
            <a:ext cx="142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410" name="AutoShape 254"/>
          <p:cNvCxnSpPr>
            <a:cxnSpLocks noChangeShapeType="1"/>
          </p:cNvCxnSpPr>
          <p:nvPr/>
        </p:nvCxnSpPr>
        <p:spPr bwMode="auto">
          <a:xfrm>
            <a:off x="5095875" y="1500188"/>
            <a:ext cx="0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411" name="AutoShape 272"/>
          <p:cNvCxnSpPr>
            <a:cxnSpLocks noChangeShapeType="1"/>
          </p:cNvCxnSpPr>
          <p:nvPr/>
        </p:nvCxnSpPr>
        <p:spPr bwMode="auto">
          <a:xfrm rot="5400000">
            <a:off x="5487194" y="2807494"/>
            <a:ext cx="1658938" cy="12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13412" name="Text Box 201"/>
          <p:cNvSpPr txBox="1">
            <a:spLocks noChangeArrowheads="1"/>
          </p:cNvSpPr>
          <p:nvPr/>
        </p:nvSpPr>
        <p:spPr bwMode="auto">
          <a:xfrm>
            <a:off x="6596063" y="4143375"/>
            <a:ext cx="1357312" cy="3238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Управление земельно-имуществленных отношений </a:t>
            </a:r>
          </a:p>
          <a:p>
            <a:pPr>
              <a:spcBef>
                <a:spcPct val="50000"/>
              </a:spcBef>
            </a:pPr>
            <a:endParaRPr lang="ru-RU" b="1"/>
          </a:p>
        </p:txBody>
      </p:sp>
      <p:cxnSp>
        <p:nvCxnSpPr>
          <p:cNvPr id="13413" name="Прямая соединительная линия 116"/>
          <p:cNvCxnSpPr>
            <a:cxnSpLocks noChangeShapeType="1"/>
          </p:cNvCxnSpPr>
          <p:nvPr/>
        </p:nvCxnSpPr>
        <p:spPr bwMode="auto">
          <a:xfrm rot="5400000">
            <a:off x="5989638" y="3965575"/>
            <a:ext cx="642938" cy="1587"/>
          </a:xfrm>
          <a:prstGeom prst="line">
            <a:avLst/>
          </a:prstGeom>
          <a:noFill/>
          <a:ln w="9525" cap="rnd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414" name="AutoShape 617"/>
          <p:cNvCxnSpPr>
            <a:cxnSpLocks noChangeShapeType="1"/>
          </p:cNvCxnSpPr>
          <p:nvPr/>
        </p:nvCxnSpPr>
        <p:spPr bwMode="auto">
          <a:xfrm>
            <a:off x="6667500" y="4643438"/>
            <a:ext cx="142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" name="Прямая соединительная линия 125"/>
          <p:cNvCxnSpPr>
            <a:cxnSpLocks noChangeShapeType="1"/>
          </p:cNvCxnSpPr>
          <p:nvPr/>
        </p:nvCxnSpPr>
        <p:spPr bwMode="auto">
          <a:xfrm rot="5400000">
            <a:off x="6596856" y="4572794"/>
            <a:ext cx="142875" cy="1588"/>
          </a:xfrm>
          <a:prstGeom prst="line">
            <a:avLst/>
          </a:prstGeom>
          <a:noFill/>
          <a:ln w="9525" cap="rnd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3416" name="Text Box 587"/>
          <p:cNvSpPr txBox="1">
            <a:spLocks noChangeArrowheads="1"/>
          </p:cNvSpPr>
          <p:nvPr/>
        </p:nvSpPr>
        <p:spPr bwMode="auto">
          <a:xfrm>
            <a:off x="6810375" y="4500563"/>
            <a:ext cx="1143000" cy="184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муниципальной собственности </a:t>
            </a:r>
          </a:p>
        </p:txBody>
      </p:sp>
      <p:cxnSp>
        <p:nvCxnSpPr>
          <p:cNvPr id="13417" name="AutoShape 591"/>
          <p:cNvCxnSpPr>
            <a:cxnSpLocks noChangeShapeType="1"/>
          </p:cNvCxnSpPr>
          <p:nvPr/>
        </p:nvCxnSpPr>
        <p:spPr bwMode="auto">
          <a:xfrm rot="5400000">
            <a:off x="6346825" y="4821238"/>
            <a:ext cx="642937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13418" name="Text Box 588"/>
          <p:cNvSpPr txBox="1">
            <a:spLocks noChangeArrowheads="1"/>
          </p:cNvSpPr>
          <p:nvPr/>
        </p:nvSpPr>
        <p:spPr bwMode="auto">
          <a:xfrm>
            <a:off x="6810375" y="4786313"/>
            <a:ext cx="1150938" cy="2301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земельных отношений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cxnSp>
        <p:nvCxnSpPr>
          <p:cNvPr id="13419" name="AutoShape 594"/>
          <p:cNvCxnSpPr>
            <a:cxnSpLocks noChangeShapeType="1"/>
          </p:cNvCxnSpPr>
          <p:nvPr/>
        </p:nvCxnSpPr>
        <p:spPr bwMode="auto">
          <a:xfrm>
            <a:off x="6667500" y="5143500"/>
            <a:ext cx="142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420" name="AutoShape 617"/>
          <p:cNvCxnSpPr>
            <a:cxnSpLocks noChangeShapeType="1"/>
          </p:cNvCxnSpPr>
          <p:nvPr/>
        </p:nvCxnSpPr>
        <p:spPr bwMode="auto">
          <a:xfrm>
            <a:off x="6667500" y="4857750"/>
            <a:ext cx="142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421" name="AutoShape 613"/>
          <p:cNvCxnSpPr>
            <a:cxnSpLocks noChangeShapeType="1"/>
          </p:cNvCxnSpPr>
          <p:nvPr/>
        </p:nvCxnSpPr>
        <p:spPr bwMode="auto">
          <a:xfrm>
            <a:off x="6310313" y="4286250"/>
            <a:ext cx="20161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rnd" cmpd="sng" algn="ctr">
          <a:solidFill>
            <a:schemeClr val="tx1"/>
          </a:solidFill>
          <a:prstDash val="sysDot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1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ru-RU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rnd" cmpd="sng" algn="ctr">
          <a:solidFill>
            <a:schemeClr val="tx1"/>
          </a:solidFill>
          <a:prstDash val="sysDot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1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ru-RU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2435</TotalTime>
  <Words>222</Words>
  <Application>Microsoft Office PowerPoint</Application>
  <PresentationFormat>Лист A4 (210x297 мм)</PresentationFormat>
  <Paragraphs>49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Оформление по умолчанию</vt:lpstr>
      <vt:lpstr>Слайд 1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Smirnov</dc:creator>
  <cp:lastModifiedBy>user</cp:lastModifiedBy>
  <cp:revision>108</cp:revision>
  <dcterms:created xsi:type="dcterms:W3CDTF">2014-01-15T11:52:06Z</dcterms:created>
  <dcterms:modified xsi:type="dcterms:W3CDTF">2018-07-04T10:19:18Z</dcterms:modified>
</cp:coreProperties>
</file>