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906000" cy="6858000" type="A4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6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6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597" autoAdjust="0"/>
    <p:restoredTop sz="89909" autoAdjust="0"/>
  </p:normalViewPr>
  <p:slideViewPr>
    <p:cSldViewPr>
      <p:cViewPr>
        <p:scale>
          <a:sx n="150" d="100"/>
          <a:sy n="150" d="100"/>
        </p:scale>
        <p:origin x="1854" y="-7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F14C37-F039-4B30-BB99-04AB5715814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513645-4992-4098-9948-EF3C2C6713A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D8E884-D9E0-4AE9-8680-DA0B5F758CD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F1A493-048A-4899-8846-057F42175AD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DA948C6-92DA-4C7E-8FA8-FE5FEE1B598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217536-C2BD-4338-B716-EFEBDA5DD09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D398FE-160E-4FEF-AD5C-F2AFB06E512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41DFEB3-F551-4EE9-A817-2E6BF660AED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0EB3AD-1262-48C3-8B06-AC7939AA5F7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B9C081F-3604-4093-A3B3-CEC6BB959D4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8C39E89-5D6C-492B-A0E7-155FEE742D4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0"/>
              </a:spcBef>
              <a:defRPr sz="140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400"/>
            </a:lvl1pPr>
          </a:lstStyle>
          <a:p>
            <a:pPr>
              <a:defRPr/>
            </a:pPr>
            <a:fld id="{9D6936BE-5169-4F3A-8162-D031A4B2BA4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ext Box 8"/>
          <p:cNvSpPr txBox="1">
            <a:spLocks noChangeArrowheads="1"/>
          </p:cNvSpPr>
          <p:nvPr/>
        </p:nvSpPr>
        <p:spPr bwMode="auto">
          <a:xfrm>
            <a:off x="3081338" y="549275"/>
            <a:ext cx="4535487" cy="28416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1200" b="1"/>
              <a:t>Глава Волоколамского муниципального района</a:t>
            </a:r>
          </a:p>
        </p:txBody>
      </p:sp>
      <p:sp>
        <p:nvSpPr>
          <p:cNvPr id="13314" name="Text Box 22"/>
          <p:cNvSpPr txBox="1">
            <a:spLocks noChangeArrowheads="1"/>
          </p:cNvSpPr>
          <p:nvPr/>
        </p:nvSpPr>
        <p:spPr bwMode="auto">
          <a:xfrm>
            <a:off x="128588" y="115888"/>
            <a:ext cx="9777412" cy="3444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>
              <a:lnSpc>
                <a:spcPct val="50000"/>
              </a:lnSpc>
              <a:spcBef>
                <a:spcPct val="50000"/>
              </a:spcBef>
            </a:pPr>
            <a:r>
              <a:rPr lang="ru-RU" sz="900"/>
              <a:t>Утверждена решением Совета депутатов Волоколамского муниципального района от 01.02.2018г.№18-66</a:t>
            </a:r>
          </a:p>
          <a:p>
            <a:pPr algn="ctr">
              <a:lnSpc>
                <a:spcPct val="50000"/>
              </a:lnSpc>
              <a:spcBef>
                <a:spcPct val="50000"/>
              </a:spcBef>
            </a:pPr>
            <a:r>
              <a:rPr lang="ru-RU" sz="1200" b="1"/>
              <a:t>                    Структура администрации Волоколамского муниципального района Московской области</a:t>
            </a:r>
          </a:p>
        </p:txBody>
      </p:sp>
      <p:sp>
        <p:nvSpPr>
          <p:cNvPr id="13315" name="Text Box 24"/>
          <p:cNvSpPr txBox="1">
            <a:spLocks noChangeArrowheads="1"/>
          </p:cNvSpPr>
          <p:nvPr/>
        </p:nvSpPr>
        <p:spPr bwMode="auto">
          <a:xfrm>
            <a:off x="952500" y="357188"/>
            <a:ext cx="928688" cy="2159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Советник</a:t>
            </a:r>
          </a:p>
        </p:txBody>
      </p:sp>
      <p:sp>
        <p:nvSpPr>
          <p:cNvPr id="13316" name="Text Box 25"/>
          <p:cNvSpPr txBox="1">
            <a:spLocks noChangeArrowheads="1"/>
          </p:cNvSpPr>
          <p:nvPr/>
        </p:nvSpPr>
        <p:spPr bwMode="auto">
          <a:xfrm>
            <a:off x="952500" y="714375"/>
            <a:ext cx="928688" cy="214313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Помощник </a:t>
            </a:r>
          </a:p>
        </p:txBody>
      </p:sp>
      <p:sp>
        <p:nvSpPr>
          <p:cNvPr id="13317" name="Text Box 53"/>
          <p:cNvSpPr txBox="1">
            <a:spLocks noChangeArrowheads="1"/>
          </p:cNvSpPr>
          <p:nvPr/>
        </p:nvSpPr>
        <p:spPr bwMode="auto">
          <a:xfrm>
            <a:off x="1857375" y="1146175"/>
            <a:ext cx="1439863" cy="369888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– начальник Управления  ЖКХ- </a:t>
            </a:r>
            <a:r>
              <a:rPr lang="ru-RU" sz="700"/>
              <a:t> ю.л. </a:t>
            </a:r>
            <a:endParaRPr lang="ru-RU" sz="800"/>
          </a:p>
        </p:txBody>
      </p:sp>
      <p:sp>
        <p:nvSpPr>
          <p:cNvPr id="13318" name="Text Box 150"/>
          <p:cNvSpPr txBox="1">
            <a:spLocks noChangeArrowheads="1"/>
          </p:cNvSpPr>
          <p:nvPr/>
        </p:nvSpPr>
        <p:spPr bwMode="auto">
          <a:xfrm>
            <a:off x="5167313" y="1214438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по безопасности</a:t>
            </a:r>
          </a:p>
        </p:txBody>
      </p:sp>
      <p:sp>
        <p:nvSpPr>
          <p:cNvPr id="13319" name="Text Box 163"/>
          <p:cNvSpPr txBox="1">
            <a:spLocks noChangeArrowheads="1"/>
          </p:cNvSpPr>
          <p:nvPr/>
        </p:nvSpPr>
        <p:spPr bwMode="auto">
          <a:xfrm>
            <a:off x="5168900" y="1773238"/>
            <a:ext cx="1368425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юридической и кадровой службы</a:t>
            </a:r>
          </a:p>
        </p:txBody>
      </p:sp>
      <p:sp>
        <p:nvSpPr>
          <p:cNvPr id="13320" name="Text Box 164"/>
          <p:cNvSpPr txBox="1">
            <a:spLocks noChangeArrowheads="1"/>
          </p:cNvSpPr>
          <p:nvPr/>
        </p:nvSpPr>
        <p:spPr bwMode="auto">
          <a:xfrm>
            <a:off x="8464550" y="1214438"/>
            <a:ext cx="1368425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по социальной сфере</a:t>
            </a:r>
          </a:p>
        </p:txBody>
      </p:sp>
      <p:sp>
        <p:nvSpPr>
          <p:cNvPr id="13321" name="Text Box 174"/>
          <p:cNvSpPr txBox="1">
            <a:spLocks noChangeArrowheads="1"/>
          </p:cNvSpPr>
          <p:nvPr/>
        </p:nvSpPr>
        <p:spPr bwMode="auto">
          <a:xfrm>
            <a:off x="8464550" y="1719263"/>
            <a:ext cx="136842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по культуре, спорту и работе с молодежью- ю.л. </a:t>
            </a:r>
          </a:p>
        </p:txBody>
      </p:sp>
      <p:sp>
        <p:nvSpPr>
          <p:cNvPr id="13322" name="Text Box 177"/>
          <p:cNvSpPr txBox="1">
            <a:spLocks noChangeArrowheads="1"/>
          </p:cNvSpPr>
          <p:nvPr/>
        </p:nvSpPr>
        <p:spPr bwMode="auto">
          <a:xfrm>
            <a:off x="8464550" y="2006600"/>
            <a:ext cx="136842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системой образования - ю.л. </a:t>
            </a:r>
          </a:p>
        </p:txBody>
      </p:sp>
      <p:sp>
        <p:nvSpPr>
          <p:cNvPr id="13323" name="Text Box 178"/>
          <p:cNvSpPr txBox="1">
            <a:spLocks noChangeArrowheads="1"/>
          </p:cNvSpPr>
          <p:nvPr/>
        </p:nvSpPr>
        <p:spPr bwMode="auto">
          <a:xfrm>
            <a:off x="6738938" y="1214438"/>
            <a:ext cx="1439862" cy="404812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 администрации  по общим вопросам</a:t>
            </a:r>
          </a:p>
        </p:txBody>
      </p:sp>
      <p:sp>
        <p:nvSpPr>
          <p:cNvPr id="13324" name="Text Box 191"/>
          <p:cNvSpPr txBox="1">
            <a:spLocks noChangeArrowheads="1"/>
          </p:cNvSpPr>
          <p:nvPr/>
        </p:nvSpPr>
        <p:spPr bwMode="auto">
          <a:xfrm>
            <a:off x="6738938" y="1714500"/>
            <a:ext cx="1439862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Организационно-контрольное управление</a:t>
            </a:r>
          </a:p>
        </p:txBody>
      </p:sp>
      <p:sp>
        <p:nvSpPr>
          <p:cNvPr id="13325" name="Text Box 192"/>
          <p:cNvSpPr txBox="1">
            <a:spLocks noChangeArrowheads="1"/>
          </p:cNvSpPr>
          <p:nvPr/>
        </p:nvSpPr>
        <p:spPr bwMode="auto">
          <a:xfrm>
            <a:off x="3524250" y="1214438"/>
            <a:ext cx="1439863" cy="49212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800"/>
              <a:t>Заместитель главы администрации – начальник Управления строительства и архитектуры</a:t>
            </a:r>
            <a:r>
              <a:rPr lang="ru-RU" sz="700" b="1"/>
              <a:t> </a:t>
            </a:r>
            <a:r>
              <a:rPr lang="ru-RU" sz="700"/>
              <a:t>- ю.л. </a:t>
            </a:r>
            <a:endParaRPr lang="ru-RU" sz="800"/>
          </a:p>
        </p:txBody>
      </p:sp>
      <p:sp>
        <p:nvSpPr>
          <p:cNvPr id="13326" name="Text Box 201"/>
          <p:cNvSpPr txBox="1">
            <a:spLocks noChangeArrowheads="1"/>
          </p:cNvSpPr>
          <p:nvPr/>
        </p:nvSpPr>
        <p:spPr bwMode="auto">
          <a:xfrm>
            <a:off x="238125" y="3929063"/>
            <a:ext cx="1357313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Комитет по управлению имуществом –ю.л. </a:t>
            </a:r>
          </a:p>
        </p:txBody>
      </p:sp>
      <p:sp>
        <p:nvSpPr>
          <p:cNvPr id="13327" name="Text Box 205"/>
          <p:cNvSpPr txBox="1">
            <a:spLocks noChangeArrowheads="1"/>
          </p:cNvSpPr>
          <p:nvPr/>
        </p:nvSpPr>
        <p:spPr bwMode="auto">
          <a:xfrm>
            <a:off x="238125" y="2928938"/>
            <a:ext cx="136842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Управление экономического развития и АПК </a:t>
            </a:r>
            <a:endParaRPr lang="ru-RU"/>
          </a:p>
        </p:txBody>
      </p:sp>
      <p:sp>
        <p:nvSpPr>
          <p:cNvPr id="13328" name="Text Box 206"/>
          <p:cNvSpPr txBox="1">
            <a:spLocks noChangeArrowheads="1"/>
          </p:cNvSpPr>
          <p:nvPr/>
        </p:nvSpPr>
        <p:spPr bwMode="auto">
          <a:xfrm>
            <a:off x="166688" y="1214438"/>
            <a:ext cx="1439862" cy="282575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800" b="1"/>
              <a:t>1-ый Заместитель главы администрации </a:t>
            </a:r>
          </a:p>
        </p:txBody>
      </p:sp>
      <p:sp>
        <p:nvSpPr>
          <p:cNvPr id="13329" name="Text Box 219"/>
          <p:cNvSpPr txBox="1">
            <a:spLocks noChangeArrowheads="1"/>
          </p:cNvSpPr>
          <p:nvPr/>
        </p:nvSpPr>
        <p:spPr bwMode="auto">
          <a:xfrm>
            <a:off x="200025" y="1571625"/>
            <a:ext cx="1439863" cy="2032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Финансовое управление –ю.л.</a:t>
            </a:r>
            <a:br>
              <a:rPr lang="ru-RU" b="1"/>
            </a:br>
            <a:endParaRPr lang="ru-RU" b="1"/>
          </a:p>
        </p:txBody>
      </p:sp>
      <p:cxnSp>
        <p:nvCxnSpPr>
          <p:cNvPr id="13330" name="AutoShape 228"/>
          <p:cNvCxnSpPr>
            <a:cxnSpLocks noChangeShapeType="1"/>
          </p:cNvCxnSpPr>
          <p:nvPr/>
        </p:nvCxnSpPr>
        <p:spPr bwMode="auto">
          <a:xfrm flipH="1">
            <a:off x="1881188" y="500063"/>
            <a:ext cx="3587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1" name="AutoShape 230"/>
          <p:cNvCxnSpPr>
            <a:cxnSpLocks noChangeShapeType="1"/>
          </p:cNvCxnSpPr>
          <p:nvPr/>
        </p:nvCxnSpPr>
        <p:spPr bwMode="auto">
          <a:xfrm flipH="1">
            <a:off x="2216150" y="692150"/>
            <a:ext cx="865188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32" name="AutoShape 233"/>
          <p:cNvSpPr>
            <a:spLocks noChangeArrowheads="1"/>
          </p:cNvSpPr>
          <p:nvPr/>
        </p:nvSpPr>
        <p:spPr bwMode="auto">
          <a:xfrm>
            <a:off x="5024438" y="836613"/>
            <a:ext cx="144462" cy="215900"/>
          </a:xfrm>
          <a:prstGeom prst="downArrow">
            <a:avLst>
              <a:gd name="adj1" fmla="val 50000"/>
              <a:gd name="adj2" fmla="val 37363"/>
            </a:avLst>
          </a:prstGeom>
          <a:solidFill>
            <a:srgbClr val="FFFFFF"/>
          </a:solidFill>
          <a:ln w="9525" algn="ctr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>
              <a:spcBef>
                <a:spcPct val="50000"/>
              </a:spcBef>
            </a:pPr>
            <a:endParaRPr lang="ru-RU"/>
          </a:p>
        </p:txBody>
      </p:sp>
      <p:cxnSp>
        <p:nvCxnSpPr>
          <p:cNvPr id="13333" name="AutoShape 234"/>
          <p:cNvCxnSpPr>
            <a:cxnSpLocks noChangeShapeType="1"/>
          </p:cNvCxnSpPr>
          <p:nvPr/>
        </p:nvCxnSpPr>
        <p:spPr bwMode="auto">
          <a:xfrm>
            <a:off x="776288" y="1052513"/>
            <a:ext cx="8424862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4" name="AutoShape 235"/>
          <p:cNvCxnSpPr>
            <a:cxnSpLocks noChangeShapeType="1"/>
          </p:cNvCxnSpPr>
          <p:nvPr/>
        </p:nvCxnSpPr>
        <p:spPr bwMode="auto">
          <a:xfrm>
            <a:off x="776288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5" name="AutoShape 254"/>
          <p:cNvCxnSpPr>
            <a:cxnSpLocks noChangeShapeType="1"/>
          </p:cNvCxnSpPr>
          <p:nvPr/>
        </p:nvCxnSpPr>
        <p:spPr bwMode="auto">
          <a:xfrm>
            <a:off x="2505075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6" name="AutoShape 272"/>
          <p:cNvCxnSpPr>
            <a:cxnSpLocks noChangeShapeType="1"/>
          </p:cNvCxnSpPr>
          <p:nvPr/>
        </p:nvCxnSpPr>
        <p:spPr bwMode="auto">
          <a:xfrm rot="5400000">
            <a:off x="5772944" y="2235994"/>
            <a:ext cx="1658938" cy="1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37" name="AutoShape 274"/>
          <p:cNvCxnSpPr>
            <a:cxnSpLocks noChangeShapeType="1"/>
          </p:cNvCxnSpPr>
          <p:nvPr/>
        </p:nvCxnSpPr>
        <p:spPr bwMode="auto">
          <a:xfrm>
            <a:off x="6596063" y="178593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8" name="AutoShape 281"/>
          <p:cNvCxnSpPr>
            <a:cxnSpLocks noChangeShapeType="1"/>
          </p:cNvCxnSpPr>
          <p:nvPr/>
        </p:nvCxnSpPr>
        <p:spPr bwMode="auto">
          <a:xfrm>
            <a:off x="4232275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39" name="AutoShape 282"/>
          <p:cNvCxnSpPr>
            <a:cxnSpLocks noChangeShapeType="1"/>
          </p:cNvCxnSpPr>
          <p:nvPr/>
        </p:nvCxnSpPr>
        <p:spPr bwMode="auto">
          <a:xfrm rot="5400000">
            <a:off x="7596982" y="2142331"/>
            <a:ext cx="142875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40" name="AutoShape 284"/>
          <p:cNvCxnSpPr>
            <a:cxnSpLocks noChangeShapeType="1"/>
          </p:cNvCxnSpPr>
          <p:nvPr/>
        </p:nvCxnSpPr>
        <p:spPr bwMode="auto">
          <a:xfrm rot="5400000">
            <a:off x="3416300" y="1963738"/>
            <a:ext cx="5000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41" name="AutoShape 287"/>
          <p:cNvCxnSpPr>
            <a:cxnSpLocks noChangeShapeType="1"/>
          </p:cNvCxnSpPr>
          <p:nvPr/>
        </p:nvCxnSpPr>
        <p:spPr bwMode="auto">
          <a:xfrm flipH="1">
            <a:off x="5024438" y="14128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2" name="AutoShape 289"/>
          <p:cNvCxnSpPr>
            <a:cxnSpLocks noChangeShapeType="1"/>
          </p:cNvCxnSpPr>
          <p:nvPr/>
        </p:nvCxnSpPr>
        <p:spPr bwMode="auto">
          <a:xfrm>
            <a:off x="7400925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3" name="AutoShape 290"/>
          <p:cNvCxnSpPr>
            <a:cxnSpLocks noChangeShapeType="1"/>
          </p:cNvCxnSpPr>
          <p:nvPr/>
        </p:nvCxnSpPr>
        <p:spPr bwMode="auto">
          <a:xfrm>
            <a:off x="5816600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4" name="AutoShape 292"/>
          <p:cNvCxnSpPr>
            <a:cxnSpLocks noChangeShapeType="1"/>
          </p:cNvCxnSpPr>
          <p:nvPr/>
        </p:nvCxnSpPr>
        <p:spPr bwMode="auto">
          <a:xfrm>
            <a:off x="8310563" y="1785938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5" name="AutoShape 293"/>
          <p:cNvCxnSpPr>
            <a:cxnSpLocks noChangeShapeType="1"/>
          </p:cNvCxnSpPr>
          <p:nvPr/>
        </p:nvCxnSpPr>
        <p:spPr bwMode="auto">
          <a:xfrm>
            <a:off x="8310563" y="214312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6" name="AutoShape 294"/>
          <p:cNvCxnSpPr>
            <a:cxnSpLocks noChangeShapeType="1"/>
          </p:cNvCxnSpPr>
          <p:nvPr/>
        </p:nvCxnSpPr>
        <p:spPr bwMode="auto">
          <a:xfrm>
            <a:off x="5024438" y="213360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7" name="AutoShape 309"/>
          <p:cNvCxnSpPr>
            <a:cxnSpLocks noChangeShapeType="1"/>
          </p:cNvCxnSpPr>
          <p:nvPr/>
        </p:nvCxnSpPr>
        <p:spPr bwMode="auto">
          <a:xfrm>
            <a:off x="5024438" y="18446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48" name="AutoShape 320"/>
          <p:cNvCxnSpPr>
            <a:cxnSpLocks noChangeShapeType="1"/>
          </p:cNvCxnSpPr>
          <p:nvPr/>
        </p:nvCxnSpPr>
        <p:spPr bwMode="auto">
          <a:xfrm>
            <a:off x="309563" y="18573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49" name="Text Box 535"/>
          <p:cNvSpPr txBox="1">
            <a:spLocks noChangeArrowheads="1"/>
          </p:cNvSpPr>
          <p:nvPr/>
        </p:nvSpPr>
        <p:spPr bwMode="auto">
          <a:xfrm>
            <a:off x="5168900" y="2051050"/>
            <a:ext cx="1368425" cy="295275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ГОЧС и территориальной безопасности и мобилизационной подготовки</a:t>
            </a:r>
          </a:p>
        </p:txBody>
      </p:sp>
      <p:cxnSp>
        <p:nvCxnSpPr>
          <p:cNvPr id="13350" name="AutoShape 537"/>
          <p:cNvCxnSpPr>
            <a:cxnSpLocks noChangeShapeType="1"/>
          </p:cNvCxnSpPr>
          <p:nvPr/>
        </p:nvCxnSpPr>
        <p:spPr bwMode="auto">
          <a:xfrm>
            <a:off x="9904413" y="1358900"/>
            <a:ext cx="1587" cy="71913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51" name="AutoShape 540"/>
          <p:cNvCxnSpPr>
            <a:cxnSpLocks noChangeShapeType="1"/>
          </p:cNvCxnSpPr>
          <p:nvPr/>
        </p:nvCxnSpPr>
        <p:spPr bwMode="auto">
          <a:xfrm flipH="1">
            <a:off x="6608763" y="14128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2" name="AutoShape 541"/>
          <p:cNvCxnSpPr>
            <a:cxnSpLocks noChangeShapeType="1"/>
          </p:cNvCxnSpPr>
          <p:nvPr/>
        </p:nvCxnSpPr>
        <p:spPr bwMode="auto">
          <a:xfrm>
            <a:off x="9201150" y="1052513"/>
            <a:ext cx="0" cy="144462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53" name="AutoShape 542"/>
          <p:cNvCxnSpPr>
            <a:cxnSpLocks noChangeShapeType="1"/>
          </p:cNvCxnSpPr>
          <p:nvPr/>
        </p:nvCxnSpPr>
        <p:spPr bwMode="auto">
          <a:xfrm rot="5400000">
            <a:off x="6418263" y="2392363"/>
            <a:ext cx="9286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54" name="AutoShape 543"/>
          <p:cNvCxnSpPr>
            <a:cxnSpLocks noChangeShapeType="1"/>
          </p:cNvCxnSpPr>
          <p:nvPr/>
        </p:nvCxnSpPr>
        <p:spPr bwMode="auto">
          <a:xfrm>
            <a:off x="6881813" y="2143125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55" name="Text Box 546"/>
          <p:cNvSpPr txBox="1">
            <a:spLocks noChangeArrowheads="1"/>
          </p:cNvSpPr>
          <p:nvPr/>
        </p:nvSpPr>
        <p:spPr bwMode="auto">
          <a:xfrm>
            <a:off x="452438" y="1857375"/>
            <a:ext cx="1143000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Бюджетный отдел</a:t>
            </a:r>
          </a:p>
        </p:txBody>
      </p:sp>
      <p:sp>
        <p:nvSpPr>
          <p:cNvPr id="13356" name="Text Box 547"/>
          <p:cNvSpPr txBox="1">
            <a:spLocks noChangeArrowheads="1"/>
          </p:cNvSpPr>
          <p:nvPr/>
        </p:nvSpPr>
        <p:spPr bwMode="auto">
          <a:xfrm>
            <a:off x="452438" y="2000250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казначейского исполнения бюджета</a:t>
            </a:r>
          </a:p>
        </p:txBody>
      </p:sp>
      <p:sp>
        <p:nvSpPr>
          <p:cNvPr id="13357" name="Text Box 548"/>
          <p:cNvSpPr txBox="1">
            <a:spLocks noChangeArrowheads="1"/>
          </p:cNvSpPr>
          <p:nvPr/>
        </p:nvSpPr>
        <p:spPr bwMode="auto">
          <a:xfrm>
            <a:off x="452438" y="2214563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учета исполнения бюджета и сводной отчетности</a:t>
            </a:r>
          </a:p>
        </p:txBody>
      </p:sp>
      <p:sp>
        <p:nvSpPr>
          <p:cNvPr id="13358" name="Text Box 549"/>
          <p:cNvSpPr txBox="1">
            <a:spLocks noChangeArrowheads="1"/>
          </p:cNvSpPr>
          <p:nvPr/>
        </p:nvSpPr>
        <p:spPr bwMode="auto">
          <a:xfrm>
            <a:off x="452438" y="2500313"/>
            <a:ext cx="1150937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планирования доходов</a:t>
            </a:r>
          </a:p>
        </p:txBody>
      </p:sp>
      <p:sp>
        <p:nvSpPr>
          <p:cNvPr id="13359" name="Text Box 550"/>
          <p:cNvSpPr txBox="1">
            <a:spLocks noChangeArrowheads="1"/>
          </p:cNvSpPr>
          <p:nvPr/>
        </p:nvSpPr>
        <p:spPr bwMode="auto">
          <a:xfrm>
            <a:off x="452438" y="2714625"/>
            <a:ext cx="1143000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финансового контроля</a:t>
            </a:r>
          </a:p>
        </p:txBody>
      </p:sp>
      <p:cxnSp>
        <p:nvCxnSpPr>
          <p:cNvPr id="13360" name="AutoShape 551"/>
          <p:cNvCxnSpPr>
            <a:cxnSpLocks noChangeShapeType="1"/>
          </p:cNvCxnSpPr>
          <p:nvPr/>
        </p:nvCxnSpPr>
        <p:spPr bwMode="auto">
          <a:xfrm rot="5400000">
            <a:off x="-153987" y="2249488"/>
            <a:ext cx="9286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sp>
        <p:nvSpPr>
          <p:cNvPr id="13361" name="Text Box 559"/>
          <p:cNvSpPr txBox="1">
            <a:spLocks noChangeArrowheads="1"/>
          </p:cNvSpPr>
          <p:nvPr/>
        </p:nvSpPr>
        <p:spPr bwMode="auto">
          <a:xfrm>
            <a:off x="2166938" y="1571625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жкх, транспорта и экологии</a:t>
            </a:r>
          </a:p>
        </p:txBody>
      </p:sp>
      <p:sp>
        <p:nvSpPr>
          <p:cNvPr id="13362" name="Text Box 561"/>
          <p:cNvSpPr txBox="1">
            <a:spLocks noChangeArrowheads="1"/>
          </p:cNvSpPr>
          <p:nvPr/>
        </p:nvSpPr>
        <p:spPr bwMode="auto">
          <a:xfrm>
            <a:off x="3810000" y="1857375"/>
            <a:ext cx="1150938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капитального строительства</a:t>
            </a:r>
          </a:p>
        </p:txBody>
      </p:sp>
      <p:cxnSp>
        <p:nvCxnSpPr>
          <p:cNvPr id="13363" name="AutoShape 562"/>
          <p:cNvCxnSpPr>
            <a:cxnSpLocks noChangeShapeType="1"/>
          </p:cNvCxnSpPr>
          <p:nvPr/>
        </p:nvCxnSpPr>
        <p:spPr bwMode="auto">
          <a:xfrm rot="5400000">
            <a:off x="1739107" y="1785144"/>
            <a:ext cx="571500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64" name="AutoShape 563"/>
          <p:cNvCxnSpPr>
            <a:cxnSpLocks noChangeShapeType="1"/>
          </p:cNvCxnSpPr>
          <p:nvPr/>
        </p:nvCxnSpPr>
        <p:spPr bwMode="auto">
          <a:xfrm>
            <a:off x="2024063" y="1643063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5" name="AutoShape 564"/>
          <p:cNvCxnSpPr>
            <a:cxnSpLocks noChangeShapeType="1"/>
          </p:cNvCxnSpPr>
          <p:nvPr/>
        </p:nvCxnSpPr>
        <p:spPr bwMode="auto">
          <a:xfrm>
            <a:off x="2024063" y="185737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66" name="AutoShape 565"/>
          <p:cNvCxnSpPr>
            <a:cxnSpLocks noChangeShapeType="1"/>
          </p:cNvCxnSpPr>
          <p:nvPr/>
        </p:nvCxnSpPr>
        <p:spPr bwMode="auto">
          <a:xfrm>
            <a:off x="2024063" y="2071688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67" name="Text Box 567"/>
          <p:cNvSpPr txBox="1">
            <a:spLocks noChangeArrowheads="1"/>
          </p:cNvSpPr>
          <p:nvPr/>
        </p:nvSpPr>
        <p:spPr bwMode="auto">
          <a:xfrm>
            <a:off x="8667750" y="2286000"/>
            <a:ext cx="1150938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дополнительного и дошкольного образования</a:t>
            </a:r>
          </a:p>
        </p:txBody>
      </p:sp>
      <p:sp>
        <p:nvSpPr>
          <p:cNvPr id="13368" name="Text Box 568"/>
          <p:cNvSpPr txBox="1">
            <a:spLocks noChangeArrowheads="1"/>
          </p:cNvSpPr>
          <p:nvPr/>
        </p:nvSpPr>
        <p:spPr bwMode="auto">
          <a:xfrm>
            <a:off x="8667750" y="2571750"/>
            <a:ext cx="1150938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общего образования</a:t>
            </a:r>
          </a:p>
        </p:txBody>
      </p:sp>
      <p:cxnSp>
        <p:nvCxnSpPr>
          <p:cNvPr id="13369" name="AutoShape 569"/>
          <p:cNvCxnSpPr>
            <a:cxnSpLocks noChangeShapeType="1"/>
          </p:cNvCxnSpPr>
          <p:nvPr/>
        </p:nvCxnSpPr>
        <p:spPr bwMode="auto">
          <a:xfrm rot="5400000">
            <a:off x="8311356" y="2428082"/>
            <a:ext cx="42862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70" name="AutoShape 570"/>
          <p:cNvCxnSpPr>
            <a:cxnSpLocks noChangeShapeType="1"/>
          </p:cNvCxnSpPr>
          <p:nvPr/>
        </p:nvCxnSpPr>
        <p:spPr bwMode="auto">
          <a:xfrm>
            <a:off x="8524875" y="2357438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1" name="AutoShape 571"/>
          <p:cNvCxnSpPr>
            <a:cxnSpLocks noChangeShapeType="1"/>
          </p:cNvCxnSpPr>
          <p:nvPr/>
        </p:nvCxnSpPr>
        <p:spPr bwMode="auto">
          <a:xfrm>
            <a:off x="8524875" y="2643188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72" name="Text Box 574"/>
          <p:cNvSpPr txBox="1">
            <a:spLocks noChangeArrowheads="1"/>
          </p:cNvSpPr>
          <p:nvPr/>
        </p:nvSpPr>
        <p:spPr bwMode="auto">
          <a:xfrm>
            <a:off x="7024688" y="2000250"/>
            <a:ext cx="1150937" cy="37782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социальных коммуникаций и организационной работы, протокола и контроля</a:t>
            </a:r>
          </a:p>
        </p:txBody>
      </p:sp>
      <p:sp>
        <p:nvSpPr>
          <p:cNvPr id="13373" name="Text Box 576"/>
          <p:cNvSpPr txBox="1">
            <a:spLocks noChangeArrowheads="1"/>
          </p:cNvSpPr>
          <p:nvPr/>
        </p:nvSpPr>
        <p:spPr bwMode="auto">
          <a:xfrm>
            <a:off x="7024688" y="2428875"/>
            <a:ext cx="1150937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делопроизводства и работы с обращениями граждан</a:t>
            </a:r>
          </a:p>
        </p:txBody>
      </p:sp>
      <p:sp>
        <p:nvSpPr>
          <p:cNvPr id="13374" name="Text Box 577"/>
          <p:cNvSpPr txBox="1">
            <a:spLocks noChangeArrowheads="1"/>
          </p:cNvSpPr>
          <p:nvPr/>
        </p:nvSpPr>
        <p:spPr bwMode="auto">
          <a:xfrm>
            <a:off x="7024688" y="2786063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информационных технологий</a:t>
            </a:r>
          </a:p>
        </p:txBody>
      </p:sp>
      <p:cxnSp>
        <p:nvCxnSpPr>
          <p:cNvPr id="13375" name="AutoShape 579"/>
          <p:cNvCxnSpPr>
            <a:cxnSpLocks noChangeShapeType="1"/>
          </p:cNvCxnSpPr>
          <p:nvPr/>
        </p:nvCxnSpPr>
        <p:spPr bwMode="auto">
          <a:xfrm>
            <a:off x="6881813" y="250031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76" name="AutoShape 580"/>
          <p:cNvCxnSpPr>
            <a:cxnSpLocks noChangeShapeType="1"/>
          </p:cNvCxnSpPr>
          <p:nvPr/>
        </p:nvCxnSpPr>
        <p:spPr bwMode="auto">
          <a:xfrm>
            <a:off x="6881813" y="285750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77" name="Text Box 582"/>
          <p:cNvSpPr txBox="1">
            <a:spLocks noChangeArrowheads="1"/>
          </p:cNvSpPr>
          <p:nvPr/>
        </p:nvSpPr>
        <p:spPr bwMode="auto">
          <a:xfrm>
            <a:off x="452438" y="3214688"/>
            <a:ext cx="1150937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инвестиций и экономики</a:t>
            </a:r>
          </a:p>
        </p:txBody>
      </p:sp>
      <p:sp>
        <p:nvSpPr>
          <p:cNvPr id="13378" name="Text Box 583"/>
          <p:cNvSpPr txBox="1">
            <a:spLocks noChangeArrowheads="1"/>
          </p:cNvSpPr>
          <p:nvPr/>
        </p:nvSpPr>
        <p:spPr bwMode="auto">
          <a:xfrm>
            <a:off x="452438" y="3306763"/>
            <a:ext cx="1150937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развития предпринимательства и потребительского рынка</a:t>
            </a:r>
          </a:p>
        </p:txBody>
      </p:sp>
      <p:cxnSp>
        <p:nvCxnSpPr>
          <p:cNvPr id="13379" name="AutoShape 584"/>
          <p:cNvCxnSpPr>
            <a:cxnSpLocks noChangeShapeType="1"/>
          </p:cNvCxnSpPr>
          <p:nvPr/>
        </p:nvCxnSpPr>
        <p:spPr bwMode="auto">
          <a:xfrm>
            <a:off x="309563" y="3143250"/>
            <a:ext cx="0" cy="574675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80" name="AutoShape 585"/>
          <p:cNvCxnSpPr>
            <a:cxnSpLocks noChangeShapeType="1"/>
          </p:cNvCxnSpPr>
          <p:nvPr/>
        </p:nvCxnSpPr>
        <p:spPr bwMode="auto">
          <a:xfrm>
            <a:off x="309563" y="3286125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81" name="AutoShape 586"/>
          <p:cNvCxnSpPr>
            <a:cxnSpLocks noChangeShapeType="1"/>
          </p:cNvCxnSpPr>
          <p:nvPr/>
        </p:nvCxnSpPr>
        <p:spPr bwMode="auto">
          <a:xfrm>
            <a:off x="309563" y="371475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82" name="Text Box 587"/>
          <p:cNvSpPr txBox="1">
            <a:spLocks noChangeArrowheads="1"/>
          </p:cNvSpPr>
          <p:nvPr/>
        </p:nvSpPr>
        <p:spPr bwMode="auto">
          <a:xfrm>
            <a:off x="452438" y="4214813"/>
            <a:ext cx="1150937" cy="2857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муниципальной собственности и обеспечения деятельности</a:t>
            </a:r>
          </a:p>
        </p:txBody>
      </p:sp>
      <p:sp>
        <p:nvSpPr>
          <p:cNvPr id="13383" name="Text Box 588"/>
          <p:cNvSpPr txBox="1">
            <a:spLocks noChangeArrowheads="1"/>
          </p:cNvSpPr>
          <p:nvPr/>
        </p:nvSpPr>
        <p:spPr bwMode="auto">
          <a:xfrm>
            <a:off x="452438" y="4572000"/>
            <a:ext cx="1150937" cy="10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земельных отношений</a:t>
            </a:r>
          </a:p>
        </p:txBody>
      </p:sp>
      <p:sp>
        <p:nvSpPr>
          <p:cNvPr id="13384" name="Text Box 589"/>
          <p:cNvSpPr txBox="1">
            <a:spLocks noChangeArrowheads="1"/>
          </p:cNvSpPr>
          <p:nvPr/>
        </p:nvSpPr>
        <p:spPr bwMode="auto">
          <a:xfrm>
            <a:off x="452438" y="4714875"/>
            <a:ext cx="1150937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муниципального земельного контроля</a:t>
            </a:r>
          </a:p>
        </p:txBody>
      </p:sp>
      <p:cxnSp>
        <p:nvCxnSpPr>
          <p:cNvPr id="13385" name="AutoShape 591"/>
          <p:cNvCxnSpPr>
            <a:cxnSpLocks noChangeShapeType="1"/>
          </p:cNvCxnSpPr>
          <p:nvPr/>
        </p:nvCxnSpPr>
        <p:spPr bwMode="auto">
          <a:xfrm rot="5400000">
            <a:off x="-11112" y="4464050"/>
            <a:ext cx="642938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86" name="AutoShape 592"/>
          <p:cNvCxnSpPr>
            <a:cxnSpLocks noChangeShapeType="1"/>
          </p:cNvCxnSpPr>
          <p:nvPr/>
        </p:nvCxnSpPr>
        <p:spPr bwMode="auto">
          <a:xfrm>
            <a:off x="309563" y="428625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87" name="AutoShape 593"/>
          <p:cNvCxnSpPr>
            <a:cxnSpLocks noChangeShapeType="1"/>
          </p:cNvCxnSpPr>
          <p:nvPr/>
        </p:nvCxnSpPr>
        <p:spPr bwMode="auto">
          <a:xfrm>
            <a:off x="309563" y="4643438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88" name="AutoShape 594"/>
          <p:cNvCxnSpPr>
            <a:cxnSpLocks noChangeShapeType="1"/>
          </p:cNvCxnSpPr>
          <p:nvPr/>
        </p:nvCxnSpPr>
        <p:spPr bwMode="auto">
          <a:xfrm>
            <a:off x="309563" y="478631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389" name="Text Box 605"/>
          <p:cNvSpPr txBox="1">
            <a:spLocks noChangeArrowheads="1"/>
          </p:cNvSpPr>
          <p:nvPr/>
        </p:nvSpPr>
        <p:spPr bwMode="auto">
          <a:xfrm>
            <a:off x="8524875" y="2786063"/>
            <a:ext cx="1285875" cy="1841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b="1"/>
              <a:t>Отдел по обеспечению деятельности  КДН и ЗП</a:t>
            </a:r>
          </a:p>
        </p:txBody>
      </p:sp>
      <p:sp>
        <p:nvSpPr>
          <p:cNvPr id="13390" name="Text Box 608"/>
          <p:cNvSpPr txBox="1">
            <a:spLocks noChangeArrowheads="1"/>
          </p:cNvSpPr>
          <p:nvPr/>
        </p:nvSpPr>
        <p:spPr bwMode="auto">
          <a:xfrm>
            <a:off x="2166938" y="1857375"/>
            <a:ext cx="1143000" cy="920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жилищных субсидий  </a:t>
            </a:r>
          </a:p>
        </p:txBody>
      </p:sp>
      <p:sp>
        <p:nvSpPr>
          <p:cNvPr id="13391" name="Text Box 609"/>
          <p:cNvSpPr txBox="1">
            <a:spLocks noChangeArrowheads="1"/>
          </p:cNvSpPr>
          <p:nvPr/>
        </p:nvSpPr>
        <p:spPr bwMode="auto">
          <a:xfrm>
            <a:off x="6810375" y="3071813"/>
            <a:ext cx="1366838" cy="10795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700" b="1"/>
              <a:t>Отдел районный архив</a:t>
            </a:r>
          </a:p>
        </p:txBody>
      </p:sp>
      <p:cxnSp>
        <p:nvCxnSpPr>
          <p:cNvPr id="13392" name="AutoShape 612"/>
          <p:cNvCxnSpPr>
            <a:cxnSpLocks noChangeShapeType="1"/>
          </p:cNvCxnSpPr>
          <p:nvPr/>
        </p:nvCxnSpPr>
        <p:spPr bwMode="auto">
          <a:xfrm>
            <a:off x="8310563" y="2857500"/>
            <a:ext cx="21431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3" name="AutoShape 613"/>
          <p:cNvCxnSpPr>
            <a:cxnSpLocks noChangeShapeType="1"/>
          </p:cNvCxnSpPr>
          <p:nvPr/>
        </p:nvCxnSpPr>
        <p:spPr bwMode="auto">
          <a:xfrm>
            <a:off x="6596063" y="3071813"/>
            <a:ext cx="20161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15" name="Text Box 614"/>
          <p:cNvSpPr txBox="1">
            <a:spLocks noChangeArrowheads="1"/>
          </p:cNvSpPr>
          <p:nvPr/>
        </p:nvSpPr>
        <p:spPr bwMode="auto">
          <a:xfrm>
            <a:off x="6176963" y="5805488"/>
            <a:ext cx="2808287" cy="4191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dirty="0">
                <a:latin typeface="Times New Roman" pitchFamily="18" charset="0"/>
              </a:rPr>
              <a:t>ВСЕГО численность –</a:t>
            </a:r>
            <a:r>
              <a:rPr lang="ru-RU" sz="800" dirty="0">
                <a:latin typeface="Times New Roman" pitchFamily="18" charset="0"/>
              </a:rPr>
              <a:t> </a:t>
            </a:r>
            <a:r>
              <a:rPr lang="ru-RU" sz="800" b="1" dirty="0">
                <a:latin typeface="+mn-lt"/>
              </a:rPr>
              <a:t>97</a:t>
            </a:r>
            <a:r>
              <a:rPr lang="ru-RU" sz="800" b="1" dirty="0">
                <a:latin typeface="Times New Roman" pitchFamily="18" charset="0"/>
              </a:rPr>
              <a:t>, в том числе: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1. Муниципальных служащих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55</a:t>
            </a:r>
          </a:p>
          <a:p>
            <a:pPr>
              <a:lnSpc>
                <a:spcPct val="80000"/>
              </a:lnSpc>
              <a:spcBef>
                <a:spcPct val="50000"/>
              </a:spcBef>
              <a:defRPr/>
            </a:pPr>
            <a:r>
              <a:rPr lang="ru-RU" sz="800" b="1" u="sng" dirty="0">
                <a:latin typeface="Times New Roman" pitchFamily="18" charset="0"/>
              </a:rPr>
              <a:t>2. Технический персонал </a:t>
            </a:r>
            <a:r>
              <a:rPr lang="ru-RU" sz="800" b="1" dirty="0">
                <a:latin typeface="Times New Roman" pitchFamily="18" charset="0"/>
              </a:rPr>
              <a:t>– </a:t>
            </a:r>
            <a:r>
              <a:rPr lang="ru-RU" sz="800" b="1" dirty="0">
                <a:latin typeface="+mn-lt"/>
              </a:rPr>
              <a:t>42</a:t>
            </a:r>
            <a:endParaRPr lang="ru-RU" sz="800" b="1" u="sng" dirty="0">
              <a:latin typeface="+mn-lt"/>
            </a:endParaRPr>
          </a:p>
        </p:txBody>
      </p:sp>
      <p:sp>
        <p:nvSpPr>
          <p:cNvPr id="13395" name="Text Box 615"/>
          <p:cNvSpPr txBox="1">
            <a:spLocks noChangeArrowheads="1"/>
          </p:cNvSpPr>
          <p:nvPr/>
        </p:nvSpPr>
        <p:spPr bwMode="auto">
          <a:xfrm>
            <a:off x="7024688" y="3286125"/>
            <a:ext cx="1150937" cy="193675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 по учету документов по личному составу</a:t>
            </a:r>
          </a:p>
        </p:txBody>
      </p:sp>
      <p:cxnSp>
        <p:nvCxnSpPr>
          <p:cNvPr id="13396" name="AutoShape 616"/>
          <p:cNvCxnSpPr>
            <a:cxnSpLocks noChangeShapeType="1"/>
          </p:cNvCxnSpPr>
          <p:nvPr/>
        </p:nvCxnSpPr>
        <p:spPr bwMode="auto">
          <a:xfrm rot="16200000" flipH="1">
            <a:off x="6810375" y="3286126"/>
            <a:ext cx="142875" cy="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397" name="AutoShape 617"/>
          <p:cNvCxnSpPr>
            <a:cxnSpLocks noChangeShapeType="1"/>
          </p:cNvCxnSpPr>
          <p:nvPr/>
        </p:nvCxnSpPr>
        <p:spPr bwMode="auto">
          <a:xfrm>
            <a:off x="6881813" y="3357563"/>
            <a:ext cx="1428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8" name="AutoShape 320"/>
          <p:cNvCxnSpPr>
            <a:cxnSpLocks noChangeShapeType="1"/>
          </p:cNvCxnSpPr>
          <p:nvPr/>
        </p:nvCxnSpPr>
        <p:spPr bwMode="auto">
          <a:xfrm>
            <a:off x="309563" y="2071688"/>
            <a:ext cx="144462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399" name="AutoShape 320"/>
          <p:cNvCxnSpPr>
            <a:cxnSpLocks noChangeShapeType="1"/>
          </p:cNvCxnSpPr>
          <p:nvPr/>
        </p:nvCxnSpPr>
        <p:spPr bwMode="auto">
          <a:xfrm>
            <a:off x="309563" y="228600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0" name="AutoShape 320"/>
          <p:cNvCxnSpPr>
            <a:cxnSpLocks noChangeShapeType="1"/>
          </p:cNvCxnSpPr>
          <p:nvPr/>
        </p:nvCxnSpPr>
        <p:spPr bwMode="auto">
          <a:xfrm>
            <a:off x="309563" y="257175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1" name="AutoShape 320"/>
          <p:cNvCxnSpPr>
            <a:cxnSpLocks noChangeShapeType="1"/>
          </p:cNvCxnSpPr>
          <p:nvPr/>
        </p:nvCxnSpPr>
        <p:spPr bwMode="auto">
          <a:xfrm>
            <a:off x="309563" y="2714625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2" name="AutoShape 272"/>
          <p:cNvCxnSpPr>
            <a:cxnSpLocks noChangeShapeType="1"/>
          </p:cNvCxnSpPr>
          <p:nvPr/>
        </p:nvCxnSpPr>
        <p:spPr bwMode="auto">
          <a:xfrm rot="5400000">
            <a:off x="-1322388" y="2678113"/>
            <a:ext cx="2643187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03" name="AutoShape 292"/>
          <p:cNvCxnSpPr>
            <a:cxnSpLocks noChangeShapeType="1"/>
          </p:cNvCxnSpPr>
          <p:nvPr/>
        </p:nvCxnSpPr>
        <p:spPr bwMode="auto">
          <a:xfrm>
            <a:off x="0" y="3000375"/>
            <a:ext cx="21431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04" name="Text Box 561"/>
          <p:cNvSpPr txBox="1">
            <a:spLocks noChangeArrowheads="1"/>
          </p:cNvSpPr>
          <p:nvPr/>
        </p:nvSpPr>
        <p:spPr bwMode="auto">
          <a:xfrm>
            <a:off x="2166938" y="2000250"/>
            <a:ext cx="1150937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Сектор в сфере погребения и похоронного дела </a:t>
            </a:r>
          </a:p>
        </p:txBody>
      </p:sp>
      <p:sp>
        <p:nvSpPr>
          <p:cNvPr id="13405" name="Text Box 561"/>
          <p:cNvSpPr txBox="1">
            <a:spLocks noChangeArrowheads="1"/>
          </p:cNvSpPr>
          <p:nvPr/>
        </p:nvSpPr>
        <p:spPr bwMode="auto">
          <a:xfrm>
            <a:off x="3810000" y="2143125"/>
            <a:ext cx="1150938" cy="1079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 sz="700"/>
              <a:t>Отдел  архитектуры</a:t>
            </a:r>
          </a:p>
        </p:txBody>
      </p:sp>
      <p:cxnSp>
        <p:nvCxnSpPr>
          <p:cNvPr id="13406" name="AutoShape 294"/>
          <p:cNvCxnSpPr>
            <a:cxnSpLocks noChangeShapeType="1"/>
          </p:cNvCxnSpPr>
          <p:nvPr/>
        </p:nvCxnSpPr>
        <p:spPr bwMode="auto">
          <a:xfrm>
            <a:off x="3667125" y="192881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7" name="AutoShape 294"/>
          <p:cNvCxnSpPr>
            <a:cxnSpLocks noChangeShapeType="1"/>
          </p:cNvCxnSpPr>
          <p:nvPr/>
        </p:nvCxnSpPr>
        <p:spPr bwMode="auto">
          <a:xfrm>
            <a:off x="3667125" y="221456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08" name="AutoShape 272"/>
          <p:cNvCxnSpPr>
            <a:cxnSpLocks noChangeShapeType="1"/>
          </p:cNvCxnSpPr>
          <p:nvPr/>
        </p:nvCxnSpPr>
        <p:spPr bwMode="auto">
          <a:xfrm rot="5400000">
            <a:off x="4668044" y="1785144"/>
            <a:ext cx="714375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09" name="AutoShape 292"/>
          <p:cNvCxnSpPr>
            <a:cxnSpLocks noChangeShapeType="1"/>
          </p:cNvCxnSpPr>
          <p:nvPr/>
        </p:nvCxnSpPr>
        <p:spPr bwMode="auto">
          <a:xfrm>
            <a:off x="0" y="4000500"/>
            <a:ext cx="214313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0" name="AutoShape 292"/>
          <p:cNvCxnSpPr>
            <a:cxnSpLocks noChangeShapeType="1"/>
          </p:cNvCxnSpPr>
          <p:nvPr/>
        </p:nvCxnSpPr>
        <p:spPr bwMode="auto">
          <a:xfrm>
            <a:off x="0" y="1643063"/>
            <a:ext cx="21431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1" name="AutoShape 287"/>
          <p:cNvCxnSpPr>
            <a:cxnSpLocks noChangeShapeType="1"/>
          </p:cNvCxnSpPr>
          <p:nvPr/>
        </p:nvCxnSpPr>
        <p:spPr bwMode="auto">
          <a:xfrm flipH="1">
            <a:off x="8310563" y="1428750"/>
            <a:ext cx="144462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2" name="AutoShape 540"/>
          <p:cNvCxnSpPr>
            <a:cxnSpLocks noChangeShapeType="1"/>
          </p:cNvCxnSpPr>
          <p:nvPr/>
        </p:nvCxnSpPr>
        <p:spPr bwMode="auto">
          <a:xfrm flipH="1">
            <a:off x="0" y="1357313"/>
            <a:ext cx="144463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cxnSp>
        <p:nvCxnSpPr>
          <p:cNvPr id="13413" name="AutoShape 569"/>
          <p:cNvCxnSpPr>
            <a:cxnSpLocks noChangeShapeType="1"/>
          </p:cNvCxnSpPr>
          <p:nvPr/>
        </p:nvCxnSpPr>
        <p:spPr bwMode="auto">
          <a:xfrm rot="5400000">
            <a:off x="2058988" y="677863"/>
            <a:ext cx="357187" cy="1587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</p:cxnSp>
      <p:cxnSp>
        <p:nvCxnSpPr>
          <p:cNvPr id="13414" name="AutoShape 228"/>
          <p:cNvCxnSpPr>
            <a:cxnSpLocks noChangeShapeType="1"/>
          </p:cNvCxnSpPr>
          <p:nvPr/>
        </p:nvCxnSpPr>
        <p:spPr bwMode="auto">
          <a:xfrm flipH="1">
            <a:off x="1881188" y="857250"/>
            <a:ext cx="3587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2" name="Text Box 24"/>
          <p:cNvSpPr txBox="1">
            <a:spLocks noChangeArrowheads="1"/>
          </p:cNvSpPr>
          <p:nvPr/>
        </p:nvSpPr>
        <p:spPr bwMode="auto">
          <a:xfrm>
            <a:off x="8121650" y="549275"/>
            <a:ext cx="1643063" cy="2889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Консультант (по защите государственной тайны)</a:t>
            </a:r>
          </a:p>
        </p:txBody>
      </p:sp>
      <p:cxnSp>
        <p:nvCxnSpPr>
          <p:cNvPr id="13416" name="AutoShape 612"/>
          <p:cNvCxnSpPr>
            <a:cxnSpLocks noChangeShapeType="1"/>
            <a:stCxn id="13313" idx="3"/>
          </p:cNvCxnSpPr>
          <p:nvPr/>
        </p:nvCxnSpPr>
        <p:spPr bwMode="auto">
          <a:xfrm>
            <a:off x="7616825" y="692150"/>
            <a:ext cx="50482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  <p:sp>
        <p:nvSpPr>
          <p:cNvPr id="13417" name="Text Box 583"/>
          <p:cNvSpPr txBox="1">
            <a:spLocks noChangeArrowheads="1"/>
          </p:cNvSpPr>
          <p:nvPr/>
        </p:nvSpPr>
        <p:spPr bwMode="auto">
          <a:xfrm>
            <a:off x="452438" y="3643313"/>
            <a:ext cx="1150937" cy="18415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lIns="0" tIns="0" rIns="0" bIns="0" anchor="ctr" anchorCtr="1">
            <a:spAutoFit/>
          </a:bodyPr>
          <a:lstStyle/>
          <a:p>
            <a:pPr>
              <a:spcBef>
                <a:spcPct val="50000"/>
              </a:spcBef>
            </a:pPr>
            <a:r>
              <a:rPr lang="ru-RU"/>
              <a:t>Отдел  развития сельского хозяйства</a:t>
            </a:r>
          </a:p>
        </p:txBody>
      </p:sp>
      <p:cxnSp>
        <p:nvCxnSpPr>
          <p:cNvPr id="13418" name="AutoShape 586"/>
          <p:cNvCxnSpPr>
            <a:cxnSpLocks noChangeShapeType="1"/>
          </p:cNvCxnSpPr>
          <p:nvPr/>
        </p:nvCxnSpPr>
        <p:spPr bwMode="auto">
          <a:xfrm>
            <a:off x="309563" y="3429000"/>
            <a:ext cx="142875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rnd" cmpd="sng" algn="ctr">
          <a:solidFill>
            <a:schemeClr val="tx1"/>
          </a:solidFill>
          <a:prstDash val="sysDot"/>
          <a:round/>
          <a:headEnd type="none" w="med" len="med"/>
          <a:tailEnd type="none" w="med" len="med"/>
        </a:ln>
        <a:effectLst/>
      </a:spPr>
      <a:bodyPr vert="horz" wrap="square" lIns="0" tIns="0" rIns="0" bIns="0" numCol="1" anchor="ctr" anchorCtr="1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2407</TotalTime>
  <Words>230</Words>
  <Application>Microsoft Office PowerPoint</Application>
  <PresentationFormat>Лист A4 (210x297 мм)</PresentationFormat>
  <Paragraphs>47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Шаблон оформления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Оформление по умолчанию</vt:lpstr>
      <vt:lpstr>Слайд 1</vt:lpstr>
    </vt:vector>
  </TitlesOfParts>
  <Company>MoBIL GROUP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Smirnov</dc:creator>
  <cp:lastModifiedBy>user</cp:lastModifiedBy>
  <cp:revision>99</cp:revision>
  <dcterms:created xsi:type="dcterms:W3CDTF">2014-01-15T11:52:06Z</dcterms:created>
  <dcterms:modified xsi:type="dcterms:W3CDTF">2018-02-01T09:30:50Z</dcterms:modified>
</cp:coreProperties>
</file>