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906000" cy="6858000" type="A4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597" autoAdjust="0"/>
    <p:restoredTop sz="89909" autoAdjust="0"/>
  </p:normalViewPr>
  <p:slideViewPr>
    <p:cSldViewPr>
      <p:cViewPr>
        <p:scale>
          <a:sx n="150" d="100"/>
          <a:sy n="150" d="100"/>
        </p:scale>
        <p:origin x="1866" y="-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63D82F-C1E2-4627-8040-970DAC0691F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76280A-8055-4582-B31C-35A0B982EBB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4ACFE6-47A0-4061-A32B-B20F5DC935F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28C9E6-F03C-458F-B213-B11545BA9E0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B9F83B-D15C-46BE-AE5B-6B1C13DDF81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0AE53A-443C-4B6A-A984-0115C6EB7E0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028F3C-492A-482D-A591-FC81313A8EA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DF8A61-6A4C-4EBE-AD30-54B2A3CBAAF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977715-1FBE-46F2-BF96-E498A0BC7D8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86C8CE-BB01-4B7E-B9A2-54B0F96ADA9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CFC8FD-12C8-4BA8-A8CE-E8658508C05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0"/>
              </a:spcBef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400"/>
            </a:lvl1pPr>
          </a:lstStyle>
          <a:p>
            <a:pPr>
              <a:defRPr/>
            </a:pPr>
            <a:fld id="{8902CB3A-AFFE-43D3-8855-9EF152BB855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ext Box 8"/>
          <p:cNvSpPr txBox="1">
            <a:spLocks noChangeArrowheads="1"/>
          </p:cNvSpPr>
          <p:nvPr/>
        </p:nvSpPr>
        <p:spPr bwMode="auto">
          <a:xfrm>
            <a:off x="3024188" y="642938"/>
            <a:ext cx="4535487" cy="28416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200" b="1"/>
              <a:t>Глава Волоколамского муниципального района</a:t>
            </a:r>
          </a:p>
        </p:txBody>
      </p:sp>
      <p:sp>
        <p:nvSpPr>
          <p:cNvPr id="13314" name="Text Box 22"/>
          <p:cNvSpPr txBox="1">
            <a:spLocks noChangeArrowheads="1"/>
          </p:cNvSpPr>
          <p:nvPr/>
        </p:nvSpPr>
        <p:spPr bwMode="auto">
          <a:xfrm>
            <a:off x="631825" y="115888"/>
            <a:ext cx="9072563" cy="34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>
              <a:lnSpc>
                <a:spcPct val="50000"/>
              </a:lnSpc>
              <a:spcBef>
                <a:spcPct val="50000"/>
              </a:spcBef>
            </a:pPr>
            <a:r>
              <a:rPr lang="ru-RU" sz="900"/>
              <a:t>Утверждена решением Совета депутатов Волоколамского муниципального района от26.042018№22-84</a:t>
            </a:r>
          </a:p>
          <a:p>
            <a:pPr algn="ctr">
              <a:lnSpc>
                <a:spcPct val="50000"/>
              </a:lnSpc>
              <a:spcBef>
                <a:spcPct val="50000"/>
              </a:spcBef>
            </a:pPr>
            <a:r>
              <a:rPr lang="ru-RU" sz="1200" b="1"/>
              <a:t>                    Структура администрации Волоколамского муниципального района Московской области</a:t>
            </a:r>
          </a:p>
        </p:txBody>
      </p:sp>
      <p:sp>
        <p:nvSpPr>
          <p:cNvPr id="13315" name="Text Box 24"/>
          <p:cNvSpPr txBox="1">
            <a:spLocks noChangeArrowheads="1"/>
          </p:cNvSpPr>
          <p:nvPr/>
        </p:nvSpPr>
        <p:spPr bwMode="auto">
          <a:xfrm>
            <a:off x="881063" y="571500"/>
            <a:ext cx="928687" cy="2159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Советник</a:t>
            </a:r>
          </a:p>
        </p:txBody>
      </p:sp>
      <p:sp>
        <p:nvSpPr>
          <p:cNvPr id="13316" name="Text Box 25"/>
          <p:cNvSpPr txBox="1">
            <a:spLocks noChangeArrowheads="1"/>
          </p:cNvSpPr>
          <p:nvPr/>
        </p:nvSpPr>
        <p:spPr bwMode="auto">
          <a:xfrm>
            <a:off x="881063" y="857250"/>
            <a:ext cx="928687" cy="214313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Помощник </a:t>
            </a:r>
          </a:p>
        </p:txBody>
      </p:sp>
      <p:sp>
        <p:nvSpPr>
          <p:cNvPr id="13317" name="Text Box 53"/>
          <p:cNvSpPr txBox="1">
            <a:spLocks noChangeArrowheads="1"/>
          </p:cNvSpPr>
          <p:nvPr/>
        </p:nvSpPr>
        <p:spPr bwMode="auto">
          <a:xfrm>
            <a:off x="595313" y="1857375"/>
            <a:ext cx="1439862" cy="369888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– по экономике</a:t>
            </a:r>
          </a:p>
        </p:txBody>
      </p:sp>
      <p:sp>
        <p:nvSpPr>
          <p:cNvPr id="13318" name="Text Box 150"/>
          <p:cNvSpPr txBox="1">
            <a:spLocks noChangeArrowheads="1"/>
          </p:cNvSpPr>
          <p:nvPr/>
        </p:nvSpPr>
        <p:spPr bwMode="auto">
          <a:xfrm>
            <a:off x="4595813" y="1785938"/>
            <a:ext cx="1368425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по безопасности</a:t>
            </a:r>
          </a:p>
        </p:txBody>
      </p:sp>
      <p:sp>
        <p:nvSpPr>
          <p:cNvPr id="13319" name="Text Box 163"/>
          <p:cNvSpPr txBox="1">
            <a:spLocks noChangeArrowheads="1"/>
          </p:cNvSpPr>
          <p:nvPr/>
        </p:nvSpPr>
        <p:spPr bwMode="auto">
          <a:xfrm>
            <a:off x="4597400" y="2344738"/>
            <a:ext cx="1368425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юридической и кадровой службы</a:t>
            </a:r>
          </a:p>
        </p:txBody>
      </p:sp>
      <p:sp>
        <p:nvSpPr>
          <p:cNvPr id="13320" name="Text Box 164"/>
          <p:cNvSpPr txBox="1">
            <a:spLocks noChangeArrowheads="1"/>
          </p:cNvSpPr>
          <p:nvPr/>
        </p:nvSpPr>
        <p:spPr bwMode="auto">
          <a:xfrm>
            <a:off x="8382000" y="1785938"/>
            <a:ext cx="1368425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 администрации по социальной сфере</a:t>
            </a:r>
          </a:p>
        </p:txBody>
      </p:sp>
      <p:sp>
        <p:nvSpPr>
          <p:cNvPr id="13321" name="Text Box 174"/>
          <p:cNvSpPr txBox="1">
            <a:spLocks noChangeArrowheads="1"/>
          </p:cNvSpPr>
          <p:nvPr/>
        </p:nvSpPr>
        <p:spPr bwMode="auto">
          <a:xfrm>
            <a:off x="8382000" y="2290763"/>
            <a:ext cx="1368425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по культуре, спорту и работе с молодежью</a:t>
            </a:r>
          </a:p>
        </p:txBody>
      </p:sp>
      <p:sp>
        <p:nvSpPr>
          <p:cNvPr id="13322" name="Text Box 177"/>
          <p:cNvSpPr txBox="1">
            <a:spLocks noChangeArrowheads="1"/>
          </p:cNvSpPr>
          <p:nvPr/>
        </p:nvSpPr>
        <p:spPr bwMode="auto">
          <a:xfrm>
            <a:off x="8382000" y="2578100"/>
            <a:ext cx="1368425" cy="230188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Управление системой</a:t>
            </a:r>
          </a:p>
          <a:p>
            <a:pPr>
              <a:spcBef>
                <a:spcPct val="50000"/>
              </a:spcBef>
            </a:pPr>
            <a:r>
              <a:rPr lang="ru-RU" b="1"/>
              <a:t> образования </a:t>
            </a:r>
          </a:p>
        </p:txBody>
      </p:sp>
      <p:sp>
        <p:nvSpPr>
          <p:cNvPr id="13323" name="Text Box 178"/>
          <p:cNvSpPr txBox="1">
            <a:spLocks noChangeArrowheads="1"/>
          </p:cNvSpPr>
          <p:nvPr/>
        </p:nvSpPr>
        <p:spPr bwMode="auto">
          <a:xfrm>
            <a:off x="6453188" y="1785938"/>
            <a:ext cx="1439862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 администрации  по общим вопросам</a:t>
            </a:r>
          </a:p>
        </p:txBody>
      </p:sp>
      <p:sp>
        <p:nvSpPr>
          <p:cNvPr id="13324" name="Text Box 191"/>
          <p:cNvSpPr txBox="1">
            <a:spLocks noChangeArrowheads="1"/>
          </p:cNvSpPr>
          <p:nvPr/>
        </p:nvSpPr>
        <p:spPr bwMode="auto">
          <a:xfrm>
            <a:off x="6453188" y="2286000"/>
            <a:ext cx="1439862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Организационно-контрольное управление</a:t>
            </a:r>
          </a:p>
        </p:txBody>
      </p:sp>
      <p:sp>
        <p:nvSpPr>
          <p:cNvPr id="13325" name="Text Box 192"/>
          <p:cNvSpPr txBox="1">
            <a:spLocks noChangeArrowheads="1"/>
          </p:cNvSpPr>
          <p:nvPr/>
        </p:nvSpPr>
        <p:spPr bwMode="auto">
          <a:xfrm>
            <a:off x="2524125" y="1857375"/>
            <a:ext cx="1439863" cy="4921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– начальник Управления ЖКХ и градостроительства</a:t>
            </a:r>
          </a:p>
        </p:txBody>
      </p:sp>
      <p:sp>
        <p:nvSpPr>
          <p:cNvPr id="13326" name="Text Box 201"/>
          <p:cNvSpPr txBox="1">
            <a:spLocks noChangeArrowheads="1"/>
          </p:cNvSpPr>
          <p:nvPr/>
        </p:nvSpPr>
        <p:spPr bwMode="auto">
          <a:xfrm>
            <a:off x="633413" y="4786313"/>
            <a:ext cx="1357312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Комитет по управлению имуществом</a:t>
            </a:r>
          </a:p>
        </p:txBody>
      </p:sp>
      <p:sp>
        <p:nvSpPr>
          <p:cNvPr id="13327" name="Text Box 205"/>
          <p:cNvSpPr txBox="1">
            <a:spLocks noChangeArrowheads="1"/>
          </p:cNvSpPr>
          <p:nvPr/>
        </p:nvSpPr>
        <p:spPr bwMode="auto">
          <a:xfrm>
            <a:off x="633413" y="3786188"/>
            <a:ext cx="1368425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Управление экономического развития и АПК </a:t>
            </a:r>
            <a:endParaRPr lang="ru-RU"/>
          </a:p>
        </p:txBody>
      </p:sp>
      <p:sp>
        <p:nvSpPr>
          <p:cNvPr id="13328" name="Text Box 206"/>
          <p:cNvSpPr txBox="1">
            <a:spLocks noChangeArrowheads="1"/>
          </p:cNvSpPr>
          <p:nvPr/>
        </p:nvSpPr>
        <p:spPr bwMode="auto">
          <a:xfrm>
            <a:off x="4381500" y="1214438"/>
            <a:ext cx="1439863" cy="24606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800" b="1"/>
              <a:t>1-ый заместитель главы администрации </a:t>
            </a:r>
          </a:p>
        </p:txBody>
      </p:sp>
      <p:sp>
        <p:nvSpPr>
          <p:cNvPr id="13329" name="Text Box 219"/>
          <p:cNvSpPr txBox="1">
            <a:spLocks noChangeArrowheads="1"/>
          </p:cNvSpPr>
          <p:nvPr/>
        </p:nvSpPr>
        <p:spPr bwMode="auto">
          <a:xfrm>
            <a:off x="595313" y="2428875"/>
            <a:ext cx="1439862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Финансовое управление.</a:t>
            </a:r>
            <a:br>
              <a:rPr lang="ru-RU" b="1"/>
            </a:br>
            <a:endParaRPr lang="ru-RU" b="1"/>
          </a:p>
        </p:txBody>
      </p:sp>
      <p:cxnSp>
        <p:nvCxnSpPr>
          <p:cNvPr id="13330" name="AutoShape 228"/>
          <p:cNvCxnSpPr>
            <a:cxnSpLocks noChangeShapeType="1"/>
          </p:cNvCxnSpPr>
          <p:nvPr/>
        </p:nvCxnSpPr>
        <p:spPr bwMode="auto">
          <a:xfrm flipH="1">
            <a:off x="1809750" y="642938"/>
            <a:ext cx="3587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1" name="AutoShape 230"/>
          <p:cNvCxnSpPr>
            <a:cxnSpLocks noChangeShapeType="1"/>
          </p:cNvCxnSpPr>
          <p:nvPr/>
        </p:nvCxnSpPr>
        <p:spPr bwMode="auto">
          <a:xfrm flipH="1">
            <a:off x="2166938" y="785813"/>
            <a:ext cx="865187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32" name="AutoShape 233"/>
          <p:cNvSpPr>
            <a:spLocks noChangeArrowheads="1"/>
          </p:cNvSpPr>
          <p:nvPr/>
        </p:nvSpPr>
        <p:spPr bwMode="auto">
          <a:xfrm>
            <a:off x="5024438" y="928688"/>
            <a:ext cx="144462" cy="215900"/>
          </a:xfrm>
          <a:prstGeom prst="downArrow">
            <a:avLst>
              <a:gd name="adj1" fmla="val 50000"/>
              <a:gd name="adj2" fmla="val 37363"/>
            </a:avLst>
          </a:prstGeom>
          <a:solidFill>
            <a:srgbClr val="FFFFFF"/>
          </a:solidFill>
          <a:ln w="9525" algn="ctr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spcBef>
                <a:spcPct val="50000"/>
              </a:spcBef>
            </a:pPr>
            <a:endParaRPr lang="ru-RU"/>
          </a:p>
        </p:txBody>
      </p:sp>
      <p:cxnSp>
        <p:nvCxnSpPr>
          <p:cNvPr id="13333" name="AutoShape 234"/>
          <p:cNvCxnSpPr>
            <a:cxnSpLocks noChangeShapeType="1"/>
          </p:cNvCxnSpPr>
          <p:nvPr/>
        </p:nvCxnSpPr>
        <p:spPr bwMode="auto">
          <a:xfrm>
            <a:off x="1309688" y="1643063"/>
            <a:ext cx="750093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34" name="AutoShape 254"/>
          <p:cNvCxnSpPr>
            <a:cxnSpLocks noChangeShapeType="1"/>
          </p:cNvCxnSpPr>
          <p:nvPr/>
        </p:nvCxnSpPr>
        <p:spPr bwMode="auto">
          <a:xfrm rot="5400000">
            <a:off x="1239044" y="1713707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5" name="AutoShape 272"/>
          <p:cNvCxnSpPr>
            <a:cxnSpLocks noChangeShapeType="1"/>
          </p:cNvCxnSpPr>
          <p:nvPr/>
        </p:nvCxnSpPr>
        <p:spPr bwMode="auto">
          <a:xfrm rot="5400000">
            <a:off x="5487194" y="2807494"/>
            <a:ext cx="1658938" cy="127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36" name="AutoShape 274"/>
          <p:cNvCxnSpPr>
            <a:cxnSpLocks noChangeShapeType="1"/>
          </p:cNvCxnSpPr>
          <p:nvPr/>
        </p:nvCxnSpPr>
        <p:spPr bwMode="auto">
          <a:xfrm>
            <a:off x="6310313" y="235743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7" name="AutoShape 281"/>
          <p:cNvCxnSpPr>
            <a:cxnSpLocks noChangeShapeType="1"/>
          </p:cNvCxnSpPr>
          <p:nvPr/>
        </p:nvCxnSpPr>
        <p:spPr bwMode="auto">
          <a:xfrm>
            <a:off x="3232150" y="1695450"/>
            <a:ext cx="0" cy="14446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8" name="AutoShape 282"/>
          <p:cNvCxnSpPr>
            <a:cxnSpLocks noChangeShapeType="1"/>
          </p:cNvCxnSpPr>
          <p:nvPr/>
        </p:nvCxnSpPr>
        <p:spPr bwMode="auto">
          <a:xfrm rot="5400000">
            <a:off x="7514432" y="2713831"/>
            <a:ext cx="142875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39" name="AutoShape 284"/>
          <p:cNvCxnSpPr>
            <a:cxnSpLocks noChangeShapeType="1"/>
          </p:cNvCxnSpPr>
          <p:nvPr/>
        </p:nvCxnSpPr>
        <p:spPr bwMode="auto">
          <a:xfrm rot="5400000">
            <a:off x="2024062" y="3000376"/>
            <a:ext cx="128587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40" name="AutoShape 287"/>
          <p:cNvCxnSpPr>
            <a:cxnSpLocks noChangeShapeType="1"/>
          </p:cNvCxnSpPr>
          <p:nvPr/>
        </p:nvCxnSpPr>
        <p:spPr bwMode="auto">
          <a:xfrm flipH="1">
            <a:off x="4452938" y="19843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1" name="AutoShape 289"/>
          <p:cNvCxnSpPr>
            <a:cxnSpLocks noChangeShapeType="1"/>
          </p:cNvCxnSpPr>
          <p:nvPr/>
        </p:nvCxnSpPr>
        <p:spPr bwMode="auto">
          <a:xfrm>
            <a:off x="7167563" y="164306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2" name="AutoShape 290"/>
          <p:cNvCxnSpPr>
            <a:cxnSpLocks noChangeShapeType="1"/>
          </p:cNvCxnSpPr>
          <p:nvPr/>
        </p:nvCxnSpPr>
        <p:spPr bwMode="auto">
          <a:xfrm>
            <a:off x="5310188" y="164306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3" name="AutoShape 292"/>
          <p:cNvCxnSpPr>
            <a:cxnSpLocks noChangeShapeType="1"/>
          </p:cNvCxnSpPr>
          <p:nvPr/>
        </p:nvCxnSpPr>
        <p:spPr bwMode="auto">
          <a:xfrm>
            <a:off x="8228013" y="2357438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4" name="AutoShape 293"/>
          <p:cNvCxnSpPr>
            <a:cxnSpLocks noChangeShapeType="1"/>
          </p:cNvCxnSpPr>
          <p:nvPr/>
        </p:nvCxnSpPr>
        <p:spPr bwMode="auto">
          <a:xfrm>
            <a:off x="8228013" y="271462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5" name="AutoShape 294"/>
          <p:cNvCxnSpPr>
            <a:cxnSpLocks noChangeShapeType="1"/>
          </p:cNvCxnSpPr>
          <p:nvPr/>
        </p:nvCxnSpPr>
        <p:spPr bwMode="auto">
          <a:xfrm>
            <a:off x="4452938" y="2705100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6" name="AutoShape 309"/>
          <p:cNvCxnSpPr>
            <a:cxnSpLocks noChangeShapeType="1"/>
          </p:cNvCxnSpPr>
          <p:nvPr/>
        </p:nvCxnSpPr>
        <p:spPr bwMode="auto">
          <a:xfrm>
            <a:off x="4452938" y="24161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7" name="AutoShape 320"/>
          <p:cNvCxnSpPr>
            <a:cxnSpLocks noChangeShapeType="1"/>
          </p:cNvCxnSpPr>
          <p:nvPr/>
        </p:nvCxnSpPr>
        <p:spPr bwMode="auto">
          <a:xfrm>
            <a:off x="704850" y="2714625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48" name="Text Box 535"/>
          <p:cNvSpPr txBox="1">
            <a:spLocks noChangeArrowheads="1"/>
          </p:cNvSpPr>
          <p:nvPr/>
        </p:nvSpPr>
        <p:spPr bwMode="auto">
          <a:xfrm>
            <a:off x="4597400" y="2678113"/>
            <a:ext cx="1368425" cy="276225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ГОЧС, территориальной безопасности и мобилизационной подготовки</a:t>
            </a:r>
          </a:p>
        </p:txBody>
      </p:sp>
      <p:cxnSp>
        <p:nvCxnSpPr>
          <p:cNvPr id="13349" name="AutoShape 540"/>
          <p:cNvCxnSpPr>
            <a:cxnSpLocks noChangeShapeType="1"/>
          </p:cNvCxnSpPr>
          <p:nvPr/>
        </p:nvCxnSpPr>
        <p:spPr bwMode="auto">
          <a:xfrm flipH="1">
            <a:off x="6323013" y="19843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0" name="AutoShape 541"/>
          <p:cNvCxnSpPr>
            <a:cxnSpLocks noChangeShapeType="1"/>
          </p:cNvCxnSpPr>
          <p:nvPr/>
        </p:nvCxnSpPr>
        <p:spPr bwMode="auto">
          <a:xfrm>
            <a:off x="8810625" y="164306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1" name="AutoShape 542"/>
          <p:cNvCxnSpPr>
            <a:cxnSpLocks noChangeShapeType="1"/>
          </p:cNvCxnSpPr>
          <p:nvPr/>
        </p:nvCxnSpPr>
        <p:spPr bwMode="auto">
          <a:xfrm rot="5400000">
            <a:off x="6131719" y="2964657"/>
            <a:ext cx="9302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52" name="AutoShape 543"/>
          <p:cNvCxnSpPr>
            <a:cxnSpLocks noChangeShapeType="1"/>
          </p:cNvCxnSpPr>
          <p:nvPr/>
        </p:nvCxnSpPr>
        <p:spPr bwMode="auto">
          <a:xfrm>
            <a:off x="6596063" y="2714625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53" name="Text Box 546"/>
          <p:cNvSpPr txBox="1">
            <a:spLocks noChangeArrowheads="1"/>
          </p:cNvSpPr>
          <p:nvPr/>
        </p:nvSpPr>
        <p:spPr bwMode="auto">
          <a:xfrm>
            <a:off x="847725" y="2714625"/>
            <a:ext cx="1143000" cy="920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Бюджетный отдел</a:t>
            </a:r>
          </a:p>
        </p:txBody>
      </p:sp>
      <p:sp>
        <p:nvSpPr>
          <p:cNvPr id="13354" name="Text Box 547"/>
          <p:cNvSpPr txBox="1">
            <a:spLocks noChangeArrowheads="1"/>
          </p:cNvSpPr>
          <p:nvPr/>
        </p:nvSpPr>
        <p:spPr bwMode="auto">
          <a:xfrm>
            <a:off x="847725" y="2857500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казначейского исполнения бюджета</a:t>
            </a:r>
          </a:p>
        </p:txBody>
      </p:sp>
      <p:sp>
        <p:nvSpPr>
          <p:cNvPr id="13355" name="Text Box 548"/>
          <p:cNvSpPr txBox="1">
            <a:spLocks noChangeArrowheads="1"/>
          </p:cNvSpPr>
          <p:nvPr/>
        </p:nvSpPr>
        <p:spPr bwMode="auto">
          <a:xfrm>
            <a:off x="847725" y="3071813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учета исполнения бюджета и сводной отчетности</a:t>
            </a:r>
          </a:p>
        </p:txBody>
      </p:sp>
      <p:sp>
        <p:nvSpPr>
          <p:cNvPr id="13356" name="Text Box 549"/>
          <p:cNvSpPr txBox="1">
            <a:spLocks noChangeArrowheads="1"/>
          </p:cNvSpPr>
          <p:nvPr/>
        </p:nvSpPr>
        <p:spPr bwMode="auto">
          <a:xfrm>
            <a:off x="847725" y="3357563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планирования доходов</a:t>
            </a:r>
          </a:p>
        </p:txBody>
      </p:sp>
      <p:sp>
        <p:nvSpPr>
          <p:cNvPr id="13357" name="Text Box 550"/>
          <p:cNvSpPr txBox="1">
            <a:spLocks noChangeArrowheads="1"/>
          </p:cNvSpPr>
          <p:nvPr/>
        </p:nvSpPr>
        <p:spPr bwMode="auto">
          <a:xfrm>
            <a:off x="847725" y="3571875"/>
            <a:ext cx="1143000" cy="920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финансового контроля</a:t>
            </a:r>
          </a:p>
        </p:txBody>
      </p:sp>
      <p:cxnSp>
        <p:nvCxnSpPr>
          <p:cNvPr id="13358" name="AutoShape 551"/>
          <p:cNvCxnSpPr>
            <a:cxnSpLocks noChangeShapeType="1"/>
          </p:cNvCxnSpPr>
          <p:nvPr/>
        </p:nvCxnSpPr>
        <p:spPr bwMode="auto">
          <a:xfrm rot="5400000">
            <a:off x="241300" y="3106738"/>
            <a:ext cx="928687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sp>
        <p:nvSpPr>
          <p:cNvPr id="13359" name="Text Box 559"/>
          <p:cNvSpPr txBox="1">
            <a:spLocks noChangeArrowheads="1"/>
          </p:cNvSpPr>
          <p:nvPr/>
        </p:nvSpPr>
        <p:spPr bwMode="auto">
          <a:xfrm>
            <a:off x="2809875" y="2998788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жкх, транспорта и экологии</a:t>
            </a:r>
          </a:p>
        </p:txBody>
      </p:sp>
      <p:sp>
        <p:nvSpPr>
          <p:cNvPr id="13360" name="Text Box 561"/>
          <p:cNvSpPr txBox="1">
            <a:spLocks noChangeArrowheads="1"/>
          </p:cNvSpPr>
          <p:nvPr/>
        </p:nvSpPr>
        <p:spPr bwMode="auto">
          <a:xfrm>
            <a:off x="2809875" y="2428875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капитального строительства</a:t>
            </a:r>
          </a:p>
        </p:txBody>
      </p:sp>
      <p:cxnSp>
        <p:nvCxnSpPr>
          <p:cNvPr id="13361" name="AutoShape 563"/>
          <p:cNvCxnSpPr>
            <a:cxnSpLocks noChangeShapeType="1"/>
          </p:cNvCxnSpPr>
          <p:nvPr/>
        </p:nvCxnSpPr>
        <p:spPr bwMode="auto">
          <a:xfrm>
            <a:off x="2667000" y="3070225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62" name="AutoShape 564"/>
          <p:cNvCxnSpPr>
            <a:cxnSpLocks noChangeShapeType="1"/>
          </p:cNvCxnSpPr>
          <p:nvPr/>
        </p:nvCxnSpPr>
        <p:spPr bwMode="auto">
          <a:xfrm>
            <a:off x="2667000" y="3357563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63" name="AutoShape 565"/>
          <p:cNvCxnSpPr>
            <a:cxnSpLocks noChangeShapeType="1"/>
          </p:cNvCxnSpPr>
          <p:nvPr/>
        </p:nvCxnSpPr>
        <p:spPr bwMode="auto">
          <a:xfrm>
            <a:off x="2667000" y="3643313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64" name="Text Box 567"/>
          <p:cNvSpPr txBox="1">
            <a:spLocks noChangeArrowheads="1"/>
          </p:cNvSpPr>
          <p:nvPr/>
        </p:nvSpPr>
        <p:spPr bwMode="auto">
          <a:xfrm>
            <a:off x="8585200" y="2857500"/>
            <a:ext cx="1150938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дополнительного и дошкольного образования</a:t>
            </a:r>
          </a:p>
        </p:txBody>
      </p:sp>
      <p:sp>
        <p:nvSpPr>
          <p:cNvPr id="13365" name="Text Box 568"/>
          <p:cNvSpPr txBox="1">
            <a:spLocks noChangeArrowheads="1"/>
          </p:cNvSpPr>
          <p:nvPr/>
        </p:nvSpPr>
        <p:spPr bwMode="auto">
          <a:xfrm>
            <a:off x="8585200" y="3143250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общего образования</a:t>
            </a:r>
          </a:p>
        </p:txBody>
      </p:sp>
      <p:cxnSp>
        <p:nvCxnSpPr>
          <p:cNvPr id="13366" name="AutoShape 569"/>
          <p:cNvCxnSpPr>
            <a:cxnSpLocks noChangeShapeType="1"/>
          </p:cNvCxnSpPr>
          <p:nvPr/>
        </p:nvCxnSpPr>
        <p:spPr bwMode="auto">
          <a:xfrm rot="5400000">
            <a:off x="8228806" y="2999582"/>
            <a:ext cx="42862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67" name="AutoShape 570"/>
          <p:cNvCxnSpPr>
            <a:cxnSpLocks noChangeShapeType="1"/>
          </p:cNvCxnSpPr>
          <p:nvPr/>
        </p:nvCxnSpPr>
        <p:spPr bwMode="auto">
          <a:xfrm>
            <a:off x="8442325" y="2928938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68" name="AutoShape 571"/>
          <p:cNvCxnSpPr>
            <a:cxnSpLocks noChangeShapeType="1"/>
          </p:cNvCxnSpPr>
          <p:nvPr/>
        </p:nvCxnSpPr>
        <p:spPr bwMode="auto">
          <a:xfrm>
            <a:off x="8442325" y="3214688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69" name="Text Box 574"/>
          <p:cNvSpPr txBox="1">
            <a:spLocks noChangeArrowheads="1"/>
          </p:cNvSpPr>
          <p:nvPr/>
        </p:nvSpPr>
        <p:spPr bwMode="auto">
          <a:xfrm>
            <a:off x="6738938" y="2571750"/>
            <a:ext cx="1150937" cy="3778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социальных коммуникаций и организационной работы, протокола и контроля</a:t>
            </a:r>
          </a:p>
        </p:txBody>
      </p:sp>
      <p:sp>
        <p:nvSpPr>
          <p:cNvPr id="13370" name="Text Box 576"/>
          <p:cNvSpPr txBox="1">
            <a:spLocks noChangeArrowheads="1"/>
          </p:cNvSpPr>
          <p:nvPr/>
        </p:nvSpPr>
        <p:spPr bwMode="auto">
          <a:xfrm>
            <a:off x="6738938" y="3000375"/>
            <a:ext cx="1150937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делопроизводства и работы с обращениями граждан</a:t>
            </a:r>
          </a:p>
        </p:txBody>
      </p:sp>
      <p:sp>
        <p:nvSpPr>
          <p:cNvPr id="13371" name="Text Box 577"/>
          <p:cNvSpPr txBox="1">
            <a:spLocks noChangeArrowheads="1"/>
          </p:cNvSpPr>
          <p:nvPr/>
        </p:nvSpPr>
        <p:spPr bwMode="auto">
          <a:xfrm>
            <a:off x="6738938" y="3357563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 информационных технологий</a:t>
            </a:r>
          </a:p>
        </p:txBody>
      </p:sp>
      <p:cxnSp>
        <p:nvCxnSpPr>
          <p:cNvPr id="13372" name="AutoShape 579"/>
          <p:cNvCxnSpPr>
            <a:cxnSpLocks noChangeShapeType="1"/>
          </p:cNvCxnSpPr>
          <p:nvPr/>
        </p:nvCxnSpPr>
        <p:spPr bwMode="auto">
          <a:xfrm>
            <a:off x="6596063" y="307181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73" name="AutoShape 580"/>
          <p:cNvCxnSpPr>
            <a:cxnSpLocks noChangeShapeType="1"/>
          </p:cNvCxnSpPr>
          <p:nvPr/>
        </p:nvCxnSpPr>
        <p:spPr bwMode="auto">
          <a:xfrm>
            <a:off x="6596063" y="342900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74" name="Text Box 582"/>
          <p:cNvSpPr txBox="1">
            <a:spLocks noChangeArrowheads="1"/>
          </p:cNvSpPr>
          <p:nvPr/>
        </p:nvSpPr>
        <p:spPr bwMode="auto">
          <a:xfrm>
            <a:off x="847725" y="4071938"/>
            <a:ext cx="1150938" cy="920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инвестиций и экономики</a:t>
            </a:r>
          </a:p>
        </p:txBody>
      </p:sp>
      <p:sp>
        <p:nvSpPr>
          <p:cNvPr id="13375" name="Text Box 583"/>
          <p:cNvSpPr txBox="1">
            <a:spLocks noChangeArrowheads="1"/>
          </p:cNvSpPr>
          <p:nvPr/>
        </p:nvSpPr>
        <p:spPr bwMode="auto">
          <a:xfrm>
            <a:off x="847725" y="4214813"/>
            <a:ext cx="1150938" cy="2762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развития предпринимательства и потребительского рынка</a:t>
            </a:r>
          </a:p>
        </p:txBody>
      </p:sp>
      <p:cxnSp>
        <p:nvCxnSpPr>
          <p:cNvPr id="13376" name="AutoShape 584"/>
          <p:cNvCxnSpPr>
            <a:cxnSpLocks noChangeShapeType="1"/>
          </p:cNvCxnSpPr>
          <p:nvPr/>
        </p:nvCxnSpPr>
        <p:spPr bwMode="auto">
          <a:xfrm rot="5400000">
            <a:off x="382588" y="4322763"/>
            <a:ext cx="64293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77" name="AutoShape 585"/>
          <p:cNvCxnSpPr>
            <a:cxnSpLocks noChangeShapeType="1"/>
          </p:cNvCxnSpPr>
          <p:nvPr/>
        </p:nvCxnSpPr>
        <p:spPr bwMode="auto">
          <a:xfrm>
            <a:off x="704850" y="4143375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78" name="AutoShape 586"/>
          <p:cNvCxnSpPr>
            <a:cxnSpLocks noChangeShapeType="1"/>
          </p:cNvCxnSpPr>
          <p:nvPr/>
        </p:nvCxnSpPr>
        <p:spPr bwMode="auto">
          <a:xfrm>
            <a:off x="704850" y="464343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79" name="Text Box 587"/>
          <p:cNvSpPr txBox="1">
            <a:spLocks noChangeArrowheads="1"/>
          </p:cNvSpPr>
          <p:nvPr/>
        </p:nvSpPr>
        <p:spPr bwMode="auto">
          <a:xfrm>
            <a:off x="847725" y="5072063"/>
            <a:ext cx="1150938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муниципальной собственности и обеспечения деятельности</a:t>
            </a:r>
          </a:p>
        </p:txBody>
      </p:sp>
      <p:sp>
        <p:nvSpPr>
          <p:cNvPr id="13380" name="Text Box 588"/>
          <p:cNvSpPr txBox="1">
            <a:spLocks noChangeArrowheads="1"/>
          </p:cNvSpPr>
          <p:nvPr/>
        </p:nvSpPr>
        <p:spPr bwMode="auto">
          <a:xfrm>
            <a:off x="847725" y="5429250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земельных отношений</a:t>
            </a:r>
          </a:p>
        </p:txBody>
      </p:sp>
      <p:sp>
        <p:nvSpPr>
          <p:cNvPr id="13381" name="Text Box 589"/>
          <p:cNvSpPr txBox="1">
            <a:spLocks noChangeArrowheads="1"/>
          </p:cNvSpPr>
          <p:nvPr/>
        </p:nvSpPr>
        <p:spPr bwMode="auto">
          <a:xfrm>
            <a:off x="847725" y="5572125"/>
            <a:ext cx="1150938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муниципального земельного контроля</a:t>
            </a:r>
          </a:p>
        </p:txBody>
      </p:sp>
      <p:cxnSp>
        <p:nvCxnSpPr>
          <p:cNvPr id="13382" name="AutoShape 591"/>
          <p:cNvCxnSpPr>
            <a:cxnSpLocks noChangeShapeType="1"/>
          </p:cNvCxnSpPr>
          <p:nvPr/>
        </p:nvCxnSpPr>
        <p:spPr bwMode="auto">
          <a:xfrm rot="5400000">
            <a:off x="384175" y="5321300"/>
            <a:ext cx="642938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83" name="AutoShape 592"/>
          <p:cNvCxnSpPr>
            <a:cxnSpLocks noChangeShapeType="1"/>
          </p:cNvCxnSpPr>
          <p:nvPr/>
        </p:nvCxnSpPr>
        <p:spPr bwMode="auto">
          <a:xfrm>
            <a:off x="704850" y="514350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84" name="AutoShape 593"/>
          <p:cNvCxnSpPr>
            <a:cxnSpLocks noChangeShapeType="1"/>
          </p:cNvCxnSpPr>
          <p:nvPr/>
        </p:nvCxnSpPr>
        <p:spPr bwMode="auto">
          <a:xfrm>
            <a:off x="704850" y="550068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85" name="AutoShape 594"/>
          <p:cNvCxnSpPr>
            <a:cxnSpLocks noChangeShapeType="1"/>
          </p:cNvCxnSpPr>
          <p:nvPr/>
        </p:nvCxnSpPr>
        <p:spPr bwMode="auto">
          <a:xfrm>
            <a:off x="704850" y="564356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86" name="Text Box 605"/>
          <p:cNvSpPr txBox="1">
            <a:spLocks noChangeArrowheads="1"/>
          </p:cNvSpPr>
          <p:nvPr/>
        </p:nvSpPr>
        <p:spPr bwMode="auto">
          <a:xfrm>
            <a:off x="8442325" y="3357563"/>
            <a:ext cx="1285875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по обеспечению деятельности  КДН и ЗП</a:t>
            </a:r>
          </a:p>
        </p:txBody>
      </p:sp>
      <p:sp>
        <p:nvSpPr>
          <p:cNvPr id="13387" name="Text Box 608"/>
          <p:cNvSpPr txBox="1">
            <a:spLocks noChangeArrowheads="1"/>
          </p:cNvSpPr>
          <p:nvPr/>
        </p:nvSpPr>
        <p:spPr bwMode="auto">
          <a:xfrm>
            <a:off x="2809875" y="3284538"/>
            <a:ext cx="1143000" cy="1857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жилищных субсидий</a:t>
            </a:r>
            <a:br>
              <a:rPr lang="ru-RU"/>
            </a:br>
            <a:r>
              <a:rPr lang="ru-RU"/>
              <a:t>  </a:t>
            </a:r>
          </a:p>
        </p:txBody>
      </p:sp>
      <p:sp>
        <p:nvSpPr>
          <p:cNvPr id="13388" name="Text Box 609"/>
          <p:cNvSpPr txBox="1">
            <a:spLocks noChangeArrowheads="1"/>
          </p:cNvSpPr>
          <p:nvPr/>
        </p:nvSpPr>
        <p:spPr bwMode="auto">
          <a:xfrm>
            <a:off x="6524625" y="3643313"/>
            <a:ext cx="1366838" cy="1079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700" b="1"/>
              <a:t>Отдел районный архив</a:t>
            </a:r>
          </a:p>
        </p:txBody>
      </p:sp>
      <p:cxnSp>
        <p:nvCxnSpPr>
          <p:cNvPr id="13389" name="AutoShape 612"/>
          <p:cNvCxnSpPr>
            <a:cxnSpLocks noChangeShapeType="1"/>
          </p:cNvCxnSpPr>
          <p:nvPr/>
        </p:nvCxnSpPr>
        <p:spPr bwMode="auto">
          <a:xfrm>
            <a:off x="8228013" y="3429000"/>
            <a:ext cx="21431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0" name="AutoShape 613"/>
          <p:cNvCxnSpPr>
            <a:cxnSpLocks noChangeShapeType="1"/>
          </p:cNvCxnSpPr>
          <p:nvPr/>
        </p:nvCxnSpPr>
        <p:spPr bwMode="auto">
          <a:xfrm>
            <a:off x="6310313" y="3643313"/>
            <a:ext cx="20161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15" name="Text Box 614"/>
          <p:cNvSpPr txBox="1">
            <a:spLocks noChangeArrowheads="1"/>
          </p:cNvSpPr>
          <p:nvPr/>
        </p:nvSpPr>
        <p:spPr bwMode="auto">
          <a:xfrm>
            <a:off x="6176963" y="5805488"/>
            <a:ext cx="2808287" cy="4191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dirty="0">
                <a:latin typeface="Times New Roman" pitchFamily="18" charset="0"/>
              </a:rPr>
              <a:t>ВСЕГО численность –</a:t>
            </a:r>
            <a:r>
              <a:rPr lang="ru-RU" sz="800" dirty="0">
                <a:latin typeface="Times New Roman" pitchFamily="18" charset="0"/>
              </a:rPr>
              <a:t> </a:t>
            </a:r>
            <a:r>
              <a:rPr lang="ru-RU" sz="800" b="1" dirty="0">
                <a:latin typeface="+mn-lt"/>
              </a:rPr>
              <a:t>97</a:t>
            </a:r>
            <a:r>
              <a:rPr lang="ru-RU" sz="800" b="1" dirty="0">
                <a:latin typeface="Times New Roman" pitchFamily="18" charset="0"/>
              </a:rPr>
              <a:t>, в том числе:</a:t>
            </a:r>
          </a:p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u="sng" dirty="0">
                <a:latin typeface="Times New Roman" pitchFamily="18" charset="0"/>
              </a:rPr>
              <a:t>1. Муниципальных служащих </a:t>
            </a:r>
            <a:r>
              <a:rPr lang="ru-RU" sz="800" b="1" dirty="0">
                <a:latin typeface="Times New Roman" pitchFamily="18" charset="0"/>
              </a:rPr>
              <a:t>– </a:t>
            </a:r>
            <a:r>
              <a:rPr lang="ru-RU" sz="800" b="1" dirty="0">
                <a:latin typeface="+mn-lt"/>
              </a:rPr>
              <a:t>55</a:t>
            </a:r>
          </a:p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u="sng" dirty="0">
                <a:latin typeface="Times New Roman" pitchFamily="18" charset="0"/>
              </a:rPr>
              <a:t>2. Технический персонал </a:t>
            </a:r>
            <a:r>
              <a:rPr lang="ru-RU" sz="800" b="1" dirty="0">
                <a:latin typeface="Times New Roman" pitchFamily="18" charset="0"/>
              </a:rPr>
              <a:t>– </a:t>
            </a:r>
            <a:r>
              <a:rPr lang="ru-RU" sz="800" b="1" dirty="0">
                <a:latin typeface="+mn-lt"/>
              </a:rPr>
              <a:t>42</a:t>
            </a:r>
            <a:endParaRPr lang="ru-RU" sz="800" b="1" u="sng" dirty="0">
              <a:latin typeface="+mn-lt"/>
            </a:endParaRPr>
          </a:p>
        </p:txBody>
      </p:sp>
      <p:sp>
        <p:nvSpPr>
          <p:cNvPr id="13392" name="Text Box 615"/>
          <p:cNvSpPr txBox="1">
            <a:spLocks noChangeArrowheads="1"/>
          </p:cNvSpPr>
          <p:nvPr/>
        </p:nvSpPr>
        <p:spPr bwMode="auto">
          <a:xfrm>
            <a:off x="6738938" y="3857625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 по учету документов по личному составу</a:t>
            </a:r>
          </a:p>
        </p:txBody>
      </p:sp>
      <p:cxnSp>
        <p:nvCxnSpPr>
          <p:cNvPr id="13393" name="AutoShape 616"/>
          <p:cNvCxnSpPr>
            <a:cxnSpLocks noChangeShapeType="1"/>
          </p:cNvCxnSpPr>
          <p:nvPr/>
        </p:nvCxnSpPr>
        <p:spPr bwMode="auto">
          <a:xfrm rot="16200000" flipH="1">
            <a:off x="6524625" y="3857626"/>
            <a:ext cx="14287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94" name="AutoShape 617"/>
          <p:cNvCxnSpPr>
            <a:cxnSpLocks noChangeShapeType="1"/>
          </p:cNvCxnSpPr>
          <p:nvPr/>
        </p:nvCxnSpPr>
        <p:spPr bwMode="auto">
          <a:xfrm>
            <a:off x="6596063" y="392906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5" name="AutoShape 320"/>
          <p:cNvCxnSpPr>
            <a:cxnSpLocks noChangeShapeType="1"/>
          </p:cNvCxnSpPr>
          <p:nvPr/>
        </p:nvCxnSpPr>
        <p:spPr bwMode="auto">
          <a:xfrm>
            <a:off x="704850" y="2928938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6" name="AutoShape 320"/>
          <p:cNvCxnSpPr>
            <a:cxnSpLocks noChangeShapeType="1"/>
          </p:cNvCxnSpPr>
          <p:nvPr/>
        </p:nvCxnSpPr>
        <p:spPr bwMode="auto">
          <a:xfrm>
            <a:off x="704850" y="3143250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7" name="AutoShape 320"/>
          <p:cNvCxnSpPr>
            <a:cxnSpLocks noChangeShapeType="1"/>
          </p:cNvCxnSpPr>
          <p:nvPr/>
        </p:nvCxnSpPr>
        <p:spPr bwMode="auto">
          <a:xfrm>
            <a:off x="704850" y="3429000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8" name="AutoShape 320"/>
          <p:cNvCxnSpPr>
            <a:cxnSpLocks noChangeShapeType="1"/>
          </p:cNvCxnSpPr>
          <p:nvPr/>
        </p:nvCxnSpPr>
        <p:spPr bwMode="auto">
          <a:xfrm>
            <a:off x="704850" y="3571875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9" name="AutoShape 272"/>
          <p:cNvCxnSpPr>
            <a:cxnSpLocks noChangeShapeType="1"/>
          </p:cNvCxnSpPr>
          <p:nvPr/>
        </p:nvCxnSpPr>
        <p:spPr bwMode="auto">
          <a:xfrm rot="5400000">
            <a:off x="-941387" y="3535363"/>
            <a:ext cx="26431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400" name="AutoShape 292"/>
          <p:cNvCxnSpPr>
            <a:cxnSpLocks noChangeShapeType="1"/>
          </p:cNvCxnSpPr>
          <p:nvPr/>
        </p:nvCxnSpPr>
        <p:spPr bwMode="auto">
          <a:xfrm>
            <a:off x="381000" y="3857625"/>
            <a:ext cx="21431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01" name="Text Box 561"/>
          <p:cNvSpPr txBox="1">
            <a:spLocks noChangeArrowheads="1"/>
          </p:cNvSpPr>
          <p:nvPr/>
        </p:nvSpPr>
        <p:spPr bwMode="auto">
          <a:xfrm>
            <a:off x="2809875" y="3571875"/>
            <a:ext cx="1150938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в сфере погребения и похоронного дела </a:t>
            </a:r>
          </a:p>
        </p:txBody>
      </p:sp>
      <p:sp>
        <p:nvSpPr>
          <p:cNvPr id="13402" name="Text Box 561"/>
          <p:cNvSpPr txBox="1">
            <a:spLocks noChangeArrowheads="1"/>
          </p:cNvSpPr>
          <p:nvPr/>
        </p:nvSpPr>
        <p:spPr bwMode="auto">
          <a:xfrm>
            <a:off x="2809875" y="2714625"/>
            <a:ext cx="1150938" cy="2159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700"/>
              <a:t>Отдел  архитектуры</a:t>
            </a:r>
            <a:br>
              <a:rPr lang="ru-RU" sz="700"/>
            </a:br>
            <a:endParaRPr lang="ru-RU" sz="700"/>
          </a:p>
        </p:txBody>
      </p:sp>
      <p:cxnSp>
        <p:nvCxnSpPr>
          <p:cNvPr id="13403" name="AutoShape 294"/>
          <p:cNvCxnSpPr>
            <a:cxnSpLocks noChangeShapeType="1"/>
          </p:cNvCxnSpPr>
          <p:nvPr/>
        </p:nvCxnSpPr>
        <p:spPr bwMode="auto">
          <a:xfrm>
            <a:off x="2667000" y="2570163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4" name="AutoShape 294"/>
          <p:cNvCxnSpPr>
            <a:cxnSpLocks noChangeShapeType="1"/>
          </p:cNvCxnSpPr>
          <p:nvPr/>
        </p:nvCxnSpPr>
        <p:spPr bwMode="auto">
          <a:xfrm>
            <a:off x="2667000" y="2786063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5" name="AutoShape 272"/>
          <p:cNvCxnSpPr>
            <a:cxnSpLocks noChangeShapeType="1"/>
          </p:cNvCxnSpPr>
          <p:nvPr/>
        </p:nvCxnSpPr>
        <p:spPr bwMode="auto">
          <a:xfrm rot="5400000">
            <a:off x="4094956" y="2356644"/>
            <a:ext cx="7143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406" name="AutoShape 292"/>
          <p:cNvCxnSpPr>
            <a:cxnSpLocks noChangeShapeType="1"/>
          </p:cNvCxnSpPr>
          <p:nvPr/>
        </p:nvCxnSpPr>
        <p:spPr bwMode="auto">
          <a:xfrm>
            <a:off x="381000" y="4857750"/>
            <a:ext cx="21431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7" name="AutoShape 292"/>
          <p:cNvCxnSpPr>
            <a:cxnSpLocks noChangeShapeType="1"/>
          </p:cNvCxnSpPr>
          <p:nvPr/>
        </p:nvCxnSpPr>
        <p:spPr bwMode="auto">
          <a:xfrm>
            <a:off x="381000" y="2500313"/>
            <a:ext cx="21431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8" name="AutoShape 287"/>
          <p:cNvCxnSpPr>
            <a:cxnSpLocks noChangeShapeType="1"/>
          </p:cNvCxnSpPr>
          <p:nvPr/>
        </p:nvCxnSpPr>
        <p:spPr bwMode="auto">
          <a:xfrm flipH="1">
            <a:off x="8228013" y="2000250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9" name="AutoShape 540"/>
          <p:cNvCxnSpPr>
            <a:cxnSpLocks noChangeShapeType="1"/>
          </p:cNvCxnSpPr>
          <p:nvPr/>
        </p:nvCxnSpPr>
        <p:spPr bwMode="auto">
          <a:xfrm rot="10800000" flipV="1">
            <a:off x="381000" y="2214563"/>
            <a:ext cx="21431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0" name="AutoShape 569"/>
          <p:cNvCxnSpPr>
            <a:cxnSpLocks noChangeShapeType="1"/>
          </p:cNvCxnSpPr>
          <p:nvPr/>
        </p:nvCxnSpPr>
        <p:spPr bwMode="auto">
          <a:xfrm rot="5400000">
            <a:off x="1989138" y="820738"/>
            <a:ext cx="3571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411" name="AutoShape 228"/>
          <p:cNvCxnSpPr>
            <a:cxnSpLocks noChangeShapeType="1"/>
          </p:cNvCxnSpPr>
          <p:nvPr/>
        </p:nvCxnSpPr>
        <p:spPr bwMode="auto">
          <a:xfrm flipH="1">
            <a:off x="1809750" y="1000125"/>
            <a:ext cx="3587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12" name="Text Box 24"/>
          <p:cNvSpPr txBox="1">
            <a:spLocks noChangeArrowheads="1"/>
          </p:cNvSpPr>
          <p:nvPr/>
        </p:nvSpPr>
        <p:spPr bwMode="auto">
          <a:xfrm>
            <a:off x="7953375" y="642938"/>
            <a:ext cx="1643063" cy="2762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Консультант (по защите государственной тайны)</a:t>
            </a:r>
          </a:p>
        </p:txBody>
      </p:sp>
      <p:cxnSp>
        <p:nvCxnSpPr>
          <p:cNvPr id="13413" name="AutoShape 612"/>
          <p:cNvCxnSpPr>
            <a:cxnSpLocks noChangeShapeType="1"/>
          </p:cNvCxnSpPr>
          <p:nvPr/>
        </p:nvCxnSpPr>
        <p:spPr bwMode="auto">
          <a:xfrm>
            <a:off x="7596188" y="785813"/>
            <a:ext cx="3571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14" name="Text Box 583"/>
          <p:cNvSpPr txBox="1">
            <a:spLocks noChangeArrowheads="1"/>
          </p:cNvSpPr>
          <p:nvPr/>
        </p:nvSpPr>
        <p:spPr bwMode="auto">
          <a:xfrm>
            <a:off x="847725" y="4572000"/>
            <a:ext cx="1150938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развития сельского хозяйства</a:t>
            </a:r>
          </a:p>
        </p:txBody>
      </p:sp>
      <p:cxnSp>
        <p:nvCxnSpPr>
          <p:cNvPr id="2" name="AutoShape 586"/>
          <p:cNvCxnSpPr>
            <a:cxnSpLocks noChangeShapeType="1"/>
          </p:cNvCxnSpPr>
          <p:nvPr/>
        </p:nvCxnSpPr>
        <p:spPr bwMode="auto">
          <a:xfrm>
            <a:off x="704850" y="428625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6" name="AutoShape 254"/>
          <p:cNvCxnSpPr>
            <a:cxnSpLocks noChangeShapeType="1"/>
          </p:cNvCxnSpPr>
          <p:nvPr/>
        </p:nvCxnSpPr>
        <p:spPr bwMode="auto">
          <a:xfrm>
            <a:off x="5095875" y="1500188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rnd" cmpd="sng" algn="ctr">
          <a:solidFill>
            <a:schemeClr val="tx1"/>
          </a:solidFill>
          <a:prstDash val="sysDot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1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rnd" cmpd="sng" algn="ctr">
          <a:solidFill>
            <a:schemeClr val="tx1"/>
          </a:solidFill>
          <a:prstDash val="sysDot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1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2415</TotalTime>
  <Words>221</Words>
  <Application>Microsoft Office PowerPoint</Application>
  <PresentationFormat>Лист A4 (210x297 мм)</PresentationFormat>
  <Paragraphs>48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Шаблон оформления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Оформление по умолчанию</vt:lpstr>
      <vt:lpstr>Слайд 1</vt:lpstr>
    </vt:vector>
  </TitlesOfParts>
  <Company>MoBIL GROUP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Smirnov</dc:creator>
  <cp:lastModifiedBy>user</cp:lastModifiedBy>
  <cp:revision>104</cp:revision>
  <dcterms:created xsi:type="dcterms:W3CDTF">2014-01-15T11:52:06Z</dcterms:created>
  <dcterms:modified xsi:type="dcterms:W3CDTF">2018-04-26T08:38:17Z</dcterms:modified>
</cp:coreProperties>
</file>